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6"/>
  </p:notesMasterIdLst>
  <p:handoutMasterIdLst>
    <p:handoutMasterId r:id="rId37"/>
  </p:handoutMasterIdLst>
  <p:sldIdLst>
    <p:sldId id="259" r:id="rId2"/>
    <p:sldId id="273" r:id="rId3"/>
    <p:sldId id="274" r:id="rId4"/>
    <p:sldId id="275" r:id="rId5"/>
    <p:sldId id="276" r:id="rId6"/>
    <p:sldId id="277" r:id="rId7"/>
    <p:sldId id="278" r:id="rId8"/>
    <p:sldId id="279" r:id="rId9"/>
    <p:sldId id="280" r:id="rId10"/>
    <p:sldId id="281" r:id="rId11"/>
    <p:sldId id="282" r:id="rId12"/>
    <p:sldId id="283" r:id="rId13"/>
    <p:sldId id="325" r:id="rId14"/>
    <p:sldId id="284" r:id="rId15"/>
    <p:sldId id="285" r:id="rId16"/>
    <p:sldId id="286" r:id="rId17"/>
    <p:sldId id="287" r:id="rId18"/>
    <p:sldId id="288" r:id="rId19"/>
    <p:sldId id="289" r:id="rId20"/>
    <p:sldId id="290" r:id="rId21"/>
    <p:sldId id="291" r:id="rId22"/>
    <p:sldId id="292" r:id="rId23"/>
    <p:sldId id="293" r:id="rId24"/>
    <p:sldId id="318" r:id="rId25"/>
    <p:sldId id="319" r:id="rId26"/>
    <p:sldId id="320" r:id="rId27"/>
    <p:sldId id="321" r:id="rId28"/>
    <p:sldId id="322" r:id="rId29"/>
    <p:sldId id="323" r:id="rId30"/>
    <p:sldId id="324" r:id="rId31"/>
    <p:sldId id="326" r:id="rId32"/>
    <p:sldId id="327" r:id="rId33"/>
    <p:sldId id="328" r:id="rId34"/>
    <p:sldId id="270" r:id="rId35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37B1854F-BD91-43F8-A531-218DB8F90B4B}">
          <p14:sldIdLst>
            <p14:sldId id="259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325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318"/>
            <p14:sldId id="319"/>
            <p14:sldId id="320"/>
            <p14:sldId id="321"/>
            <p14:sldId id="322"/>
            <p14:sldId id="323"/>
            <p14:sldId id="324"/>
            <p14:sldId id="326"/>
          </p14:sldIdLst>
        </p14:section>
        <p14:section name="未命名的章節" id="{100FE0DD-FBAE-41B2-AE26-F8C95FDE8AC7}">
          <p14:sldIdLst>
            <p14:sldId id="327"/>
            <p14:sldId id="328"/>
            <p14:sldId id="27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3033">
          <p15:clr>
            <a:srgbClr val="A4A3A4"/>
          </p15:clr>
        </p15:guide>
        <p15:guide id="2" orient="horz" pos="178">
          <p15:clr>
            <a:srgbClr val="A4A3A4"/>
          </p15:clr>
        </p15:guide>
        <p15:guide id="3" pos="5286">
          <p15:clr>
            <a:srgbClr val="A4A3A4"/>
          </p15:clr>
        </p15:guide>
        <p15:guide id="4" pos="47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28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03" autoAdjust="0"/>
    <p:restoredTop sz="89409" autoAdjust="0"/>
  </p:normalViewPr>
  <p:slideViewPr>
    <p:cSldViewPr snapToGrid="0" snapToObjects="1" showGuides="1">
      <p:cViewPr varScale="1">
        <p:scale>
          <a:sx n="128" d="100"/>
          <a:sy n="128" d="100"/>
        </p:scale>
        <p:origin x="288" y="120"/>
      </p:cViewPr>
      <p:guideLst>
        <p:guide orient="horz" pos="3033"/>
        <p:guide orient="horz" pos="178"/>
        <p:guide pos="5286"/>
        <p:guide pos="474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8C2899-756D-D74F-9681-D06E2E69B565}" type="datetimeFigureOut">
              <a:rPr lang="en-US" smtClean="0"/>
              <a:pPr/>
              <a:t>12/3/2023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28A97F-BE20-0F41-AF6E-553DF94E437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30769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1CFBB0-290D-CB47-AFCF-3D1150FE3ED3}" type="datetimeFigureOut">
              <a:rPr lang="en-US" smtClean="0"/>
              <a:pPr/>
              <a:t>12/3/2023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2DAC23-6205-1F44-8983-3FC51FF3BE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1900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2DAC23-6205-1F44-8983-3FC51FF3BE23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1019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2DAC23-6205-1F44-8983-3FC51FF3BE23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1957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2DAC23-6205-1F44-8983-3FC51FF3BE23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4631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2DAC23-6205-1F44-8983-3FC51FF3BE23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3147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2DAC23-6205-1F44-8983-3FC51FF3BE23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0707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2DAC23-6205-1F44-8983-3FC51FF3BE23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1040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2DAC23-6205-1F44-8983-3FC51FF3BE23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3343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2DAC23-6205-1F44-8983-3FC51FF3BE23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21668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2DAC23-6205-1F44-8983-3FC51FF3BE23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7688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2DAC23-6205-1F44-8983-3FC51FF3BE23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5961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2DAC23-6205-1F44-8983-3FC51FF3BE23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2400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2DAC23-6205-1F44-8983-3FC51FF3BE23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1708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gi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gi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gi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 with color background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0339" y="1416842"/>
            <a:ext cx="8229600" cy="648896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algn="l">
              <a:lnSpc>
                <a:spcPct val="90000"/>
              </a:lnSpc>
              <a:defRPr sz="4600" b="1">
                <a:latin typeface="Century Gothic"/>
                <a:cs typeface="Century Gothic"/>
              </a:defRPr>
            </a:lvl1pPr>
          </a:lstStyle>
          <a:p>
            <a:r>
              <a:rPr lang="en-GB" dirty="0" smtClean="0"/>
              <a:t>Cover title goes here</a:t>
            </a:r>
            <a:endParaRPr 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360339" y="2114176"/>
            <a:ext cx="6400800" cy="184666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Century Gothic"/>
                <a:cs typeface="Century Gothic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edit Master subtitle style</a:t>
            </a:r>
            <a:endParaRPr lang="en-US" dirty="0"/>
          </a:p>
        </p:txBody>
      </p:sp>
      <p:pic>
        <p:nvPicPr>
          <p:cNvPr id="10" name="Picture 9" descr="Logo_16 to 9_Artboard 6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341"/>
            <a:ext cx="1800062" cy="901337"/>
          </a:xfrm>
          <a:prstGeom prst="rect">
            <a:avLst/>
          </a:prstGeom>
        </p:spPr>
      </p:pic>
      <p:sp>
        <p:nvSpPr>
          <p:cNvPr id="9" name="Slide Number Placeholder 5"/>
          <p:cNvSpPr txBox="1">
            <a:spLocks/>
          </p:cNvSpPr>
          <p:nvPr userDrawn="1"/>
        </p:nvSpPr>
        <p:spPr>
          <a:xfrm>
            <a:off x="8617181" y="4730520"/>
            <a:ext cx="3138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4BC15EF-E42F-254F-9D0C-3225ADE9C3F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75666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vider-2 ">
    <p:bg>
      <p:bgPr>
        <a:solidFill>
          <a:srgbClr val="FF28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0339" y="292094"/>
            <a:ext cx="6994034" cy="5078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lnSpc>
                <a:spcPct val="90000"/>
              </a:lnSpc>
              <a:defRPr sz="3600" b="1" baseline="0">
                <a:latin typeface="Century Gothic"/>
                <a:cs typeface="Century Gothic"/>
              </a:defRPr>
            </a:lvl1pPr>
          </a:lstStyle>
          <a:p>
            <a:r>
              <a:rPr lang="en-GB" dirty="0" smtClean="0"/>
              <a:t>Divider goes here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60339" y="3445983"/>
            <a:ext cx="7772400" cy="1661993"/>
          </a:xfrm>
          <a:prstGeom prst="rect">
            <a:avLst/>
          </a:prstGeom>
        </p:spPr>
        <p:txBody>
          <a:bodyPr lIns="0" tIns="0" rIns="0" anchor="t">
            <a:spAutoFit/>
          </a:bodyPr>
          <a:lstStyle>
            <a:lvl1pPr marL="0" indent="0">
              <a:buNone/>
              <a:defRPr sz="10500" b="0" i="0">
                <a:solidFill>
                  <a:srgbClr val="000000"/>
                </a:solidFill>
                <a:latin typeface="Century Gothic"/>
                <a:cs typeface="Century Gothic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 smtClean="0"/>
              <a:t>0</a:t>
            </a:r>
            <a:r>
              <a:rPr lang="en-US" altLang="zh-TW" dirty="0" smtClean="0"/>
              <a:t>2</a:t>
            </a:r>
            <a:endParaRPr lang="en-GB" dirty="0" smtClean="0"/>
          </a:p>
        </p:txBody>
      </p:sp>
      <p:pic>
        <p:nvPicPr>
          <p:cNvPr id="7170" name="Picture 2" descr="C:\Users\ZT99270\Desktop\02-01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2312" y="2184400"/>
            <a:ext cx="4611688" cy="2127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Slide Number Placeholder 5"/>
          <p:cNvSpPr txBox="1">
            <a:spLocks/>
          </p:cNvSpPr>
          <p:nvPr userDrawn="1"/>
        </p:nvSpPr>
        <p:spPr>
          <a:xfrm>
            <a:off x="8617181" y="4730520"/>
            <a:ext cx="3138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4BC15EF-E42F-254F-9D0C-3225ADE9C3FE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圖片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7661" y="4865103"/>
            <a:ext cx="702052" cy="112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800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vider-3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0339" y="292094"/>
            <a:ext cx="6994034" cy="5078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lnSpc>
                <a:spcPct val="90000"/>
              </a:lnSpc>
              <a:defRPr sz="3600" b="1" baseline="0">
                <a:latin typeface="Century Gothic"/>
                <a:cs typeface="Century Gothic"/>
              </a:defRPr>
            </a:lvl1pPr>
          </a:lstStyle>
          <a:p>
            <a:r>
              <a:rPr lang="en-GB" dirty="0" smtClean="0"/>
              <a:t>Divider goes here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60339" y="3445983"/>
            <a:ext cx="7772400" cy="1661993"/>
          </a:xfrm>
          <a:prstGeom prst="rect">
            <a:avLst/>
          </a:prstGeom>
        </p:spPr>
        <p:txBody>
          <a:bodyPr lIns="0" tIns="0" rIns="0" anchor="t">
            <a:spAutoFit/>
          </a:bodyPr>
          <a:lstStyle>
            <a:lvl1pPr marL="0" indent="0">
              <a:buNone/>
              <a:defRPr sz="10500" b="0" i="0">
                <a:solidFill>
                  <a:srgbClr val="000000"/>
                </a:solidFill>
                <a:latin typeface="Century Gothic"/>
                <a:cs typeface="Century Gothic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 smtClean="0"/>
              <a:t>03</a:t>
            </a:r>
          </a:p>
        </p:txBody>
      </p:sp>
      <p:pic>
        <p:nvPicPr>
          <p:cNvPr id="8194" name="Picture 2" descr="C:\Users\ZT99270\Desktop\03-01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8716" y="2150911"/>
            <a:ext cx="3492500" cy="2770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Slide Number Placeholder 5"/>
          <p:cNvSpPr txBox="1">
            <a:spLocks/>
          </p:cNvSpPr>
          <p:nvPr userDrawn="1"/>
        </p:nvSpPr>
        <p:spPr>
          <a:xfrm>
            <a:off x="8617181" y="4730520"/>
            <a:ext cx="3138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4BC15EF-E42F-254F-9D0C-3225ADE9C3FE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圖片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7661" y="4865103"/>
            <a:ext cx="702052" cy="112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2192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ntence quote with color background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0339" y="292094"/>
            <a:ext cx="6994034" cy="10064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lnSpc>
                <a:spcPct val="90000"/>
              </a:lnSpc>
              <a:defRPr sz="3600" b="1" baseline="0">
                <a:latin typeface="Century Gothic"/>
                <a:cs typeface="Century Gothic"/>
              </a:defRPr>
            </a:lvl1pPr>
          </a:lstStyle>
          <a:p>
            <a:r>
              <a:rPr lang="en-GB" dirty="0" smtClean="0"/>
              <a:t>Statement, sentence quote or question goes here</a:t>
            </a:r>
            <a:endParaRPr lang="en-US" dirty="0"/>
          </a:p>
        </p:txBody>
      </p:sp>
      <p:sp>
        <p:nvSpPr>
          <p:cNvPr id="15" name="Slide Number Placeholder 5"/>
          <p:cNvSpPr txBox="1">
            <a:spLocks/>
          </p:cNvSpPr>
          <p:nvPr userDrawn="1"/>
        </p:nvSpPr>
        <p:spPr>
          <a:xfrm>
            <a:off x="8617181" y="4730520"/>
            <a:ext cx="3138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4BC15EF-E42F-254F-9D0C-3225ADE9C3FE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圖片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7661" y="4865103"/>
            <a:ext cx="702052" cy="112524"/>
          </a:xfrm>
          <a:prstGeom prst="rect">
            <a:avLst/>
          </a:prstGeom>
        </p:spPr>
      </p:pic>
      <p:pic>
        <p:nvPicPr>
          <p:cNvPr id="1026" name="Picture 2" descr="C:\Users\ZT99270\Desktop\good\yellow.gif"/>
          <p:cNvPicPr>
            <a:picLocks noChangeAspect="1" noChangeArrowheads="1" noCrop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4000" y="1684265"/>
            <a:ext cx="5120000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26294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Divider-1 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ZT99270\Desktop\good\blue.gif"/>
          <p:cNvPicPr>
            <a:picLocks noChangeAspect="1" noChangeArrowheads="1" noCrop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8800" y="1684265"/>
            <a:ext cx="4915200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0339" y="292094"/>
            <a:ext cx="6994034" cy="5078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lnSpc>
                <a:spcPct val="90000"/>
              </a:lnSpc>
              <a:defRPr sz="3600" b="1" baseline="0">
                <a:latin typeface="Century Gothic"/>
                <a:cs typeface="Century Gothic"/>
              </a:defRPr>
            </a:lvl1pPr>
          </a:lstStyle>
          <a:p>
            <a:r>
              <a:rPr lang="en-GB" dirty="0" smtClean="0"/>
              <a:t>Divider goes here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60339" y="3445983"/>
            <a:ext cx="7772400" cy="1661993"/>
          </a:xfrm>
          <a:prstGeom prst="rect">
            <a:avLst/>
          </a:prstGeom>
        </p:spPr>
        <p:txBody>
          <a:bodyPr lIns="0" tIns="0" rIns="0" anchor="t">
            <a:spAutoFit/>
          </a:bodyPr>
          <a:lstStyle>
            <a:lvl1pPr marL="0" indent="0">
              <a:buNone/>
              <a:defRPr sz="10500" b="0" i="0">
                <a:solidFill>
                  <a:srgbClr val="000000"/>
                </a:solidFill>
                <a:latin typeface="Century Gothic"/>
                <a:cs typeface="Century Gothic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 smtClean="0"/>
              <a:t>01</a:t>
            </a:r>
          </a:p>
        </p:txBody>
      </p:sp>
      <p:sp>
        <p:nvSpPr>
          <p:cNvPr id="15" name="Slide Number Placeholder 5"/>
          <p:cNvSpPr txBox="1">
            <a:spLocks/>
          </p:cNvSpPr>
          <p:nvPr userDrawn="1"/>
        </p:nvSpPr>
        <p:spPr>
          <a:xfrm>
            <a:off x="8617181" y="4730520"/>
            <a:ext cx="3138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4BC15EF-E42F-254F-9D0C-3225ADE9C3FE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圖片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7661" y="4865103"/>
            <a:ext cx="702052" cy="112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6954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Divider-2 ">
    <p:bg>
      <p:bgPr>
        <a:solidFill>
          <a:srgbClr val="FF28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ZT99270\Desktop\good\red.gif"/>
          <p:cNvPicPr>
            <a:picLocks noChangeAspect="1" noChangeArrowheads="1" noCrop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4000" y="1684265"/>
            <a:ext cx="5120000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0339" y="292094"/>
            <a:ext cx="6994034" cy="5078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lnSpc>
                <a:spcPct val="90000"/>
              </a:lnSpc>
              <a:defRPr sz="3600" b="1" baseline="0">
                <a:latin typeface="Century Gothic"/>
                <a:cs typeface="Century Gothic"/>
              </a:defRPr>
            </a:lvl1pPr>
          </a:lstStyle>
          <a:p>
            <a:r>
              <a:rPr lang="en-GB" dirty="0" smtClean="0"/>
              <a:t>Divider goes here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60339" y="3445983"/>
            <a:ext cx="7772400" cy="1661993"/>
          </a:xfrm>
          <a:prstGeom prst="rect">
            <a:avLst/>
          </a:prstGeom>
        </p:spPr>
        <p:txBody>
          <a:bodyPr lIns="0" tIns="0" rIns="0" anchor="t">
            <a:spAutoFit/>
          </a:bodyPr>
          <a:lstStyle>
            <a:lvl1pPr marL="0" indent="0">
              <a:buNone/>
              <a:defRPr sz="10500" b="0" i="0">
                <a:solidFill>
                  <a:srgbClr val="000000"/>
                </a:solidFill>
                <a:latin typeface="Century Gothic"/>
                <a:cs typeface="Century Gothic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 smtClean="0"/>
              <a:t>0</a:t>
            </a:r>
            <a:r>
              <a:rPr lang="en-US" altLang="zh-TW" dirty="0" smtClean="0"/>
              <a:t>2</a:t>
            </a:r>
            <a:endParaRPr lang="en-GB" dirty="0" smtClean="0"/>
          </a:p>
        </p:txBody>
      </p:sp>
      <p:sp>
        <p:nvSpPr>
          <p:cNvPr id="11" name="Slide Number Placeholder 5"/>
          <p:cNvSpPr txBox="1">
            <a:spLocks/>
          </p:cNvSpPr>
          <p:nvPr userDrawn="1"/>
        </p:nvSpPr>
        <p:spPr>
          <a:xfrm>
            <a:off x="8617181" y="4730520"/>
            <a:ext cx="3138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4BC15EF-E42F-254F-9D0C-3225ADE9C3FE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圖片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7661" y="4865103"/>
            <a:ext cx="702052" cy="112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3478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Divider-3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ZT99270\Desktop\good\green.gif"/>
          <p:cNvPicPr>
            <a:picLocks noChangeAspect="1" noChangeArrowheads="1" noCrop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4000" y="1684265"/>
            <a:ext cx="5120000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0339" y="292094"/>
            <a:ext cx="6994034" cy="5078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lnSpc>
                <a:spcPct val="90000"/>
              </a:lnSpc>
              <a:defRPr sz="3600" b="1" baseline="0">
                <a:latin typeface="Century Gothic"/>
                <a:cs typeface="Century Gothic"/>
              </a:defRPr>
            </a:lvl1pPr>
          </a:lstStyle>
          <a:p>
            <a:r>
              <a:rPr lang="en-GB" dirty="0" smtClean="0"/>
              <a:t>Divider goes here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60339" y="3445983"/>
            <a:ext cx="7772400" cy="1661993"/>
          </a:xfrm>
          <a:prstGeom prst="rect">
            <a:avLst/>
          </a:prstGeom>
        </p:spPr>
        <p:txBody>
          <a:bodyPr lIns="0" tIns="0" rIns="0" anchor="t">
            <a:spAutoFit/>
          </a:bodyPr>
          <a:lstStyle>
            <a:lvl1pPr marL="0" indent="0">
              <a:buNone/>
              <a:defRPr sz="10500" b="0" i="0">
                <a:solidFill>
                  <a:srgbClr val="000000"/>
                </a:solidFill>
                <a:latin typeface="Century Gothic"/>
                <a:cs typeface="Century Gothic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 smtClean="0"/>
              <a:t>03</a:t>
            </a:r>
          </a:p>
        </p:txBody>
      </p:sp>
      <p:sp>
        <p:nvSpPr>
          <p:cNvPr id="11" name="Slide Number Placeholder 5"/>
          <p:cNvSpPr txBox="1">
            <a:spLocks/>
          </p:cNvSpPr>
          <p:nvPr userDrawn="1"/>
        </p:nvSpPr>
        <p:spPr>
          <a:xfrm>
            <a:off x="8617181" y="4730520"/>
            <a:ext cx="3138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4BC15EF-E42F-254F-9D0C-3225ADE9C3FE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圖片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7661" y="4865103"/>
            <a:ext cx="702052" cy="112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64326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52476" y="1449135"/>
            <a:ext cx="3579018" cy="25006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10000"/>
              </a:lnSpc>
              <a:buNone/>
              <a:defRPr sz="1500">
                <a:solidFill>
                  <a:srgbClr val="000000"/>
                </a:solidFill>
                <a:latin typeface="Century Gothic"/>
                <a:cs typeface="Century Gothic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dirty="0" smtClean="0"/>
              <a:t>Content goes here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13" hasCustomPrompt="1"/>
          </p:nvPr>
        </p:nvSpPr>
        <p:spPr>
          <a:xfrm>
            <a:off x="4814876" y="1449135"/>
            <a:ext cx="3576649" cy="25006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10000"/>
              </a:lnSpc>
              <a:buNone/>
              <a:defRPr sz="1500">
                <a:solidFill>
                  <a:srgbClr val="000000"/>
                </a:solidFill>
                <a:latin typeface="Century Gothic"/>
                <a:cs typeface="Century Gothic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dirty="0" smtClean="0"/>
              <a:t>Content goes here</a:t>
            </a:r>
          </a:p>
        </p:txBody>
      </p:sp>
      <p:sp>
        <p:nvSpPr>
          <p:cNvPr id="14" name="Title 1"/>
          <p:cNvSpPr>
            <a:spLocks noGrp="1"/>
          </p:cNvSpPr>
          <p:nvPr>
            <p:ph type="ctrTitle" hasCustomPrompt="1"/>
          </p:nvPr>
        </p:nvSpPr>
        <p:spPr>
          <a:xfrm>
            <a:off x="752475" y="291493"/>
            <a:ext cx="7639050" cy="3949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lnSpc>
                <a:spcPct val="90000"/>
              </a:lnSpc>
              <a:defRPr sz="2800" b="1" i="0" baseline="0">
                <a:solidFill>
                  <a:schemeClr val="tx1"/>
                </a:solidFill>
                <a:latin typeface="Century Gothic"/>
                <a:cs typeface="Century Gothic"/>
              </a:defRPr>
            </a:lvl1pPr>
          </a:lstStyle>
          <a:p>
            <a:r>
              <a:rPr lang="en-US" dirty="0" smtClean="0"/>
              <a:t>Title goes here</a:t>
            </a:r>
            <a:endParaRPr lang="en-US" dirty="0"/>
          </a:p>
        </p:txBody>
      </p:sp>
      <p:sp>
        <p:nvSpPr>
          <p:cNvPr id="12" name="Slide Number Placeholder 5"/>
          <p:cNvSpPr txBox="1">
            <a:spLocks/>
          </p:cNvSpPr>
          <p:nvPr userDrawn="1"/>
        </p:nvSpPr>
        <p:spPr>
          <a:xfrm>
            <a:off x="8617181" y="4730520"/>
            <a:ext cx="3138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10" name="圖片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7661" y="4865103"/>
            <a:ext cx="702052" cy="112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49495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, bullets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4572000" y="0"/>
            <a:ext cx="4572000" cy="51435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 b="1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Image goes here</a:t>
            </a:r>
            <a:endParaRPr lang="en-US" dirty="0"/>
          </a:p>
        </p:txBody>
      </p:sp>
      <p:sp>
        <p:nvSpPr>
          <p:cNvPr id="14" name="Title 1"/>
          <p:cNvSpPr>
            <a:spLocks noGrp="1"/>
          </p:cNvSpPr>
          <p:nvPr>
            <p:ph type="ctrTitle" hasCustomPrompt="1"/>
          </p:nvPr>
        </p:nvSpPr>
        <p:spPr>
          <a:xfrm>
            <a:off x="752475" y="291493"/>
            <a:ext cx="3405302" cy="3949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lnSpc>
                <a:spcPct val="90000"/>
              </a:lnSpc>
              <a:defRPr sz="2800" b="1" i="0" baseline="0">
                <a:solidFill>
                  <a:schemeClr val="tx1"/>
                </a:solidFill>
                <a:latin typeface="Century Gothic"/>
                <a:cs typeface="Century Gothic"/>
              </a:defRPr>
            </a:lvl1pPr>
          </a:lstStyle>
          <a:p>
            <a:r>
              <a:rPr lang="en-US" dirty="0" smtClean="0"/>
              <a:t>Title goes here</a:t>
            </a:r>
            <a:endParaRPr lang="en-US" dirty="0"/>
          </a:p>
        </p:txBody>
      </p:sp>
      <p:sp>
        <p:nvSpPr>
          <p:cNvPr id="12" name="Slide Number Placeholder 5"/>
          <p:cNvSpPr txBox="1">
            <a:spLocks/>
          </p:cNvSpPr>
          <p:nvPr userDrawn="1"/>
        </p:nvSpPr>
        <p:spPr>
          <a:xfrm>
            <a:off x="8617181" y="4730520"/>
            <a:ext cx="3138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9" name="圖片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7661" y="4865103"/>
            <a:ext cx="702052" cy="112524"/>
          </a:xfrm>
          <a:prstGeom prst="rect">
            <a:avLst/>
          </a:prstGeom>
        </p:spPr>
      </p:pic>
      <p:sp>
        <p:nvSpPr>
          <p:cNvPr id="10" name="Text Placeholder 2"/>
          <p:cNvSpPr>
            <a:spLocks noGrp="1"/>
          </p:cNvSpPr>
          <p:nvPr>
            <p:ph type="body" idx="21" hasCustomPrompt="1"/>
          </p:nvPr>
        </p:nvSpPr>
        <p:spPr>
          <a:xfrm>
            <a:off x="751273" y="1467793"/>
            <a:ext cx="3397367" cy="3347096"/>
          </a:xfrm>
          <a:prstGeom prst="rect">
            <a:avLst/>
          </a:prstGeom>
        </p:spPr>
        <p:txBody>
          <a:bodyPr/>
          <a:lstStyle>
            <a:lvl1pPr>
              <a:defRPr lang="en-US" sz="1500" b="0" i="0" baseline="0" dirty="0" smtClean="0">
                <a:solidFill>
                  <a:schemeClr val="tx1"/>
                </a:solidFill>
                <a:latin typeface="Century Gothic"/>
                <a:ea typeface="Tahoma" panose="020B0604030504040204" pitchFamily="34" charset="0"/>
                <a:cs typeface="Century Gothic"/>
              </a:defRPr>
            </a:lvl1pPr>
            <a:lvl2pPr marL="633600" indent="-285750" algn="l" defTabSz="457200" rtl="0" eaLnBrk="1" latinLnBrk="0" hangingPunct="1"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lang="en-US" altLang="zh-TW" sz="1400" kern="1200" baseline="0" dirty="0" smtClean="0">
                <a:solidFill>
                  <a:schemeClr val="tx2"/>
                </a:solidFill>
                <a:latin typeface="Century Gothic"/>
                <a:ea typeface="+mn-ea"/>
                <a:cs typeface="Century Gothic"/>
              </a:defRPr>
            </a:lvl2pPr>
            <a:lvl3pPr marL="914400" marR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/>
              <a:defRPr lang="en-US" altLang="zh-TW" sz="1300" kern="1200" baseline="0">
                <a:solidFill>
                  <a:schemeClr val="tx2"/>
                </a:solidFill>
                <a:latin typeface="Century Gothic"/>
                <a:ea typeface="+mn-ea"/>
                <a:cs typeface="Century Gothic"/>
              </a:defRPr>
            </a:lvl3pPr>
            <a:lvl4pPr marL="914400" indent="284400">
              <a:lnSpc>
                <a:spcPct val="150000"/>
              </a:lnSpc>
              <a:spcBef>
                <a:spcPts val="0"/>
              </a:spcBef>
              <a:buFont typeface="Arial"/>
              <a:buChar char="•"/>
              <a:defRPr sz="1300">
                <a:latin typeface="Century Gothic"/>
                <a:cs typeface="Century Gothic"/>
              </a:defRPr>
            </a:lvl4pPr>
          </a:lstStyle>
          <a:p>
            <a:r>
              <a:rPr kumimoji="1" lang="en-US" altLang="zh-TW" dirty="0" smtClean="0"/>
              <a:t>First Level bullet</a:t>
            </a:r>
          </a:p>
          <a:p>
            <a:pPr lvl="1"/>
            <a:r>
              <a:rPr kumimoji="1" lang="en-US" altLang="zh-TW" dirty="0" smtClean="0"/>
              <a:t>Second level bullet</a:t>
            </a:r>
          </a:p>
          <a:p>
            <a:pPr lvl="2"/>
            <a:r>
              <a:rPr kumimoji="1" lang="en-US" altLang="zh-TW" dirty="0" smtClean="0"/>
              <a:t>Third Level bullet</a:t>
            </a:r>
          </a:p>
          <a:p>
            <a:pPr lvl="3"/>
            <a:r>
              <a:rPr kumimoji="1" lang="en-US" altLang="zh-TW" dirty="0" smtClean="0"/>
              <a:t>Fourth Level bullet</a:t>
            </a:r>
          </a:p>
        </p:txBody>
      </p:sp>
    </p:spTree>
    <p:extLst>
      <p:ext uri="{BB962C8B-B14F-4D97-AF65-F5344CB8AC3E}">
        <p14:creationId xmlns:p14="http://schemas.microsoft.com/office/powerpoint/2010/main" val="35110550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Agenda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755649" y="284649"/>
            <a:ext cx="7629527" cy="3949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lnSpc>
                <a:spcPct val="90000"/>
              </a:lnSpc>
              <a:defRPr sz="2800" b="1" i="0" baseline="0">
                <a:solidFill>
                  <a:schemeClr val="tx1"/>
                </a:solidFill>
                <a:latin typeface="Century Gothic"/>
                <a:cs typeface="Century Gothic"/>
              </a:defRPr>
            </a:lvl1pPr>
          </a:lstStyle>
          <a:p>
            <a:r>
              <a:rPr lang="en-US" dirty="0" smtClean="0"/>
              <a:t>Agenda</a:t>
            </a:r>
            <a:endParaRPr lang="en-US" dirty="0"/>
          </a:p>
        </p:txBody>
      </p:sp>
      <p:pic>
        <p:nvPicPr>
          <p:cNvPr id="10" name="圖片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7661" y="4865103"/>
            <a:ext cx="702052" cy="112524"/>
          </a:xfrm>
          <a:prstGeom prst="rect">
            <a:avLst/>
          </a:prstGeom>
        </p:spPr>
      </p:pic>
      <p:sp>
        <p:nvSpPr>
          <p:cNvPr id="8" name="Text Placeholder 2"/>
          <p:cNvSpPr>
            <a:spLocks noGrp="1"/>
          </p:cNvSpPr>
          <p:nvPr>
            <p:ph type="body" idx="14" hasCustomPrompt="1"/>
          </p:nvPr>
        </p:nvSpPr>
        <p:spPr>
          <a:xfrm>
            <a:off x="752475" y="973910"/>
            <a:ext cx="7629528" cy="3840977"/>
          </a:xfrm>
          <a:prstGeom prst="rect">
            <a:avLst/>
          </a:prstGeom>
        </p:spPr>
        <p:txBody>
          <a:bodyPr/>
          <a:lstStyle>
            <a:lvl1pPr>
              <a:defRPr lang="en-US" sz="2000" b="1" baseline="0" dirty="0" smtClean="0">
                <a:solidFill>
                  <a:schemeClr val="accent5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633600" indent="-285750" algn="l" defTabSz="457200" rtl="0" eaLnBrk="1" latinLnBrk="0" hangingPunct="1"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lang="en-US" altLang="zh-TW" sz="1500" kern="1200" dirty="0" smtClean="0">
                <a:solidFill>
                  <a:schemeClr val="tx2"/>
                </a:solidFill>
                <a:latin typeface="Century Gothic" panose="020B0502020202020204" pitchFamily="34" charset="0"/>
                <a:ea typeface=""/>
                <a:cs typeface="+mn-cs"/>
              </a:defRPr>
            </a:lvl2pPr>
            <a:lvl3pPr marL="914400" indent="-284400" algn="l" defTabSz="457200" rtl="0" eaLnBrk="1" latinLnBrk="0" hangingPunct="1"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kumimoji="1" lang="en-US" altLang="zh-TW" sz="1400" kern="1200" baseline="0" dirty="0" smtClean="0">
                <a:solidFill>
                  <a:schemeClr val="tx2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910800" indent="-228600">
              <a:lnSpc>
                <a:spcPct val="150000"/>
              </a:lnSpc>
              <a:spcBef>
                <a:spcPts val="0"/>
              </a:spcBef>
              <a:buFont typeface="Wingdings" charset="2"/>
              <a:buChar char="l"/>
              <a:defRPr sz="1400"/>
            </a:lvl4pPr>
            <a:lvl5pPr marL="914400" indent="-285750">
              <a:lnSpc>
                <a:spcPct val="150000"/>
              </a:lnSpc>
              <a:spcBef>
                <a:spcPts val="0"/>
              </a:spcBef>
              <a:buFont typeface="Arial"/>
              <a:buChar char="•"/>
              <a:defRPr sz="1400"/>
            </a:lvl5pPr>
            <a:lvl6pPr marL="914400" indent="284400">
              <a:lnSpc>
                <a:spcPct val="150000"/>
              </a:lnSpc>
              <a:spcBef>
                <a:spcPts val="0"/>
              </a:spcBef>
              <a:defRPr sz="1400"/>
            </a:lvl6pPr>
          </a:lstStyle>
          <a:p>
            <a:r>
              <a:rPr kumimoji="1" lang="en-US" altLang="zh-TW" dirty="0" smtClean="0"/>
              <a:t>Topic 1</a:t>
            </a:r>
          </a:p>
          <a:p>
            <a:endParaRPr kumimoji="1" lang="en-US" altLang="zh-TW" dirty="0" smtClean="0"/>
          </a:p>
          <a:p>
            <a:r>
              <a:rPr kumimoji="1" lang="en-US" altLang="zh-TW" dirty="0" smtClean="0"/>
              <a:t>Topic 2</a:t>
            </a:r>
          </a:p>
          <a:p>
            <a:endParaRPr kumimoji="1" lang="en-US" altLang="zh-TW" dirty="0" smtClean="0"/>
          </a:p>
          <a:p>
            <a:r>
              <a:rPr kumimoji="1" lang="en-US" altLang="zh-TW" dirty="0" smtClean="0"/>
              <a:t>Topic 3</a:t>
            </a:r>
          </a:p>
          <a:p>
            <a:endParaRPr kumimoji="1" lang="en-US" altLang="zh-TW" dirty="0" smtClean="0"/>
          </a:p>
          <a:p>
            <a:r>
              <a:rPr kumimoji="1" lang="en-US" altLang="zh-TW" dirty="0" smtClean="0"/>
              <a:t>Topic 4</a:t>
            </a:r>
          </a:p>
          <a:p>
            <a:pPr lvl="1"/>
            <a:r>
              <a:rPr kumimoji="1" lang="en-US" altLang="zh-TW" dirty="0" smtClean="0"/>
              <a:t>Content goes here</a:t>
            </a:r>
          </a:p>
          <a:p>
            <a:pPr lvl="2"/>
            <a:r>
              <a:rPr kumimoji="1" lang="en-US" altLang="zh-TW" dirty="0" smtClean="0"/>
              <a:t>Content goes here</a:t>
            </a:r>
          </a:p>
          <a:p>
            <a:pPr lvl="5"/>
            <a:r>
              <a:rPr kumimoji="1" lang="en-US" altLang="zh-TW" dirty="0" smtClean="0"/>
              <a:t>Content goes here</a:t>
            </a:r>
          </a:p>
        </p:txBody>
      </p:sp>
    </p:spTree>
    <p:extLst>
      <p:ext uri="{BB962C8B-B14F-4D97-AF65-F5344CB8AC3E}">
        <p14:creationId xmlns:p14="http://schemas.microsoft.com/office/powerpoint/2010/main" val="39212481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, Subtitle and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icture Placeholder 2"/>
          <p:cNvSpPr>
            <a:spLocks noGrp="1"/>
          </p:cNvSpPr>
          <p:nvPr>
            <p:ph type="pic" idx="22" hasCustomPrompt="1"/>
          </p:nvPr>
        </p:nvSpPr>
        <p:spPr>
          <a:xfrm>
            <a:off x="5134488" y="1159672"/>
            <a:ext cx="3240000" cy="3600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 b="1" i="0">
                <a:latin typeface="Century Gothic"/>
                <a:cs typeface="Century Gothic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Image goes here</a:t>
            </a:r>
            <a:endParaRPr lang="en-US" dirty="0"/>
          </a:p>
        </p:txBody>
      </p:sp>
      <p:sp>
        <p:nvSpPr>
          <p:cNvPr id="25" name="文字版面配置區 8"/>
          <p:cNvSpPr>
            <a:spLocks noGrp="1"/>
          </p:cNvSpPr>
          <p:nvPr>
            <p:ph type="body" idx="23" hasCustomPrompt="1"/>
          </p:nvPr>
        </p:nvSpPr>
        <p:spPr>
          <a:xfrm>
            <a:off x="755651" y="988852"/>
            <a:ext cx="1170090" cy="396245"/>
          </a:xfrm>
          <a:prstGeom prst="rect">
            <a:avLst/>
          </a:prstGeom>
        </p:spPr>
        <p:txBody>
          <a:bodyPr lIns="0" rIns="0"/>
          <a:lstStyle>
            <a:lvl1pPr marL="0" indent="0">
              <a:buNone/>
              <a:defRPr sz="2000" b="1">
                <a:solidFill>
                  <a:schemeClr val="accent5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altLang="zh-TW" dirty="0" smtClean="0"/>
              <a:t>Title1</a:t>
            </a:r>
            <a:endParaRPr lang="zh-TW" altLang="en-US" dirty="0"/>
          </a:p>
        </p:txBody>
      </p:sp>
      <p:sp>
        <p:nvSpPr>
          <p:cNvPr id="26" name="文字版面配置區 8"/>
          <p:cNvSpPr>
            <a:spLocks noGrp="1"/>
          </p:cNvSpPr>
          <p:nvPr>
            <p:ph type="body" idx="20" hasCustomPrompt="1"/>
          </p:nvPr>
        </p:nvSpPr>
        <p:spPr>
          <a:xfrm>
            <a:off x="755651" y="2424351"/>
            <a:ext cx="1170090" cy="396245"/>
          </a:xfrm>
          <a:prstGeom prst="rect">
            <a:avLst/>
          </a:prstGeom>
        </p:spPr>
        <p:txBody>
          <a:bodyPr lIns="0" rIns="0"/>
          <a:lstStyle>
            <a:lvl1pPr marL="0" indent="0">
              <a:buNone/>
              <a:defRPr sz="2000" b="1">
                <a:solidFill>
                  <a:schemeClr val="accent5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altLang="zh-TW" dirty="0" smtClean="0"/>
              <a:t>Title2</a:t>
            </a:r>
            <a:endParaRPr lang="zh-TW" altLang="en-US" dirty="0"/>
          </a:p>
        </p:txBody>
      </p:sp>
      <p:sp>
        <p:nvSpPr>
          <p:cNvPr id="27" name="文字版面配置區 8"/>
          <p:cNvSpPr>
            <a:spLocks noGrp="1"/>
          </p:cNvSpPr>
          <p:nvPr>
            <p:ph type="body" idx="21" hasCustomPrompt="1"/>
          </p:nvPr>
        </p:nvSpPr>
        <p:spPr>
          <a:xfrm>
            <a:off x="755651" y="3852807"/>
            <a:ext cx="1170090" cy="396245"/>
          </a:xfrm>
          <a:prstGeom prst="rect">
            <a:avLst/>
          </a:prstGeom>
        </p:spPr>
        <p:txBody>
          <a:bodyPr lIns="0" rIns="0"/>
          <a:lstStyle>
            <a:lvl1pPr marL="0" indent="0">
              <a:buNone/>
              <a:defRPr sz="2000" b="1">
                <a:solidFill>
                  <a:schemeClr val="accent5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altLang="zh-TW" dirty="0" smtClean="0"/>
              <a:t>Title3</a:t>
            </a:r>
            <a:endParaRPr lang="zh-TW" altLang="en-US" dirty="0"/>
          </a:p>
        </p:txBody>
      </p:sp>
      <p:sp>
        <p:nvSpPr>
          <p:cNvPr id="28" name="Text Placeholder 2"/>
          <p:cNvSpPr>
            <a:spLocks noGrp="1"/>
          </p:cNvSpPr>
          <p:nvPr>
            <p:ph type="body" idx="25" hasCustomPrompt="1"/>
          </p:nvPr>
        </p:nvSpPr>
        <p:spPr>
          <a:xfrm>
            <a:off x="755651" y="1400039"/>
            <a:ext cx="3813174" cy="553998"/>
          </a:xfrm>
          <a:prstGeom prst="rect">
            <a:avLst/>
          </a:prstGeom>
        </p:spPr>
        <p:txBody>
          <a:bodyPr wrap="square" lIns="0" tIns="0" rIns="0" anchor="t">
            <a:sp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500" b="0" i="0" baseline="0">
                <a:solidFill>
                  <a:schemeClr val="tx2"/>
                </a:solidFill>
                <a:latin typeface="Century Gothic"/>
                <a:cs typeface="Century Gothic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altLang="zh-TW" dirty="0" smtClean="0"/>
              <a:t>Statement, sentence quote goes here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GB" altLang="zh-TW" dirty="0" smtClean="0"/>
              <a:t>Statement, sentence quote goes here</a:t>
            </a:r>
          </a:p>
        </p:txBody>
      </p:sp>
      <p:sp>
        <p:nvSpPr>
          <p:cNvPr id="29" name="Text Placeholder 2"/>
          <p:cNvSpPr>
            <a:spLocks noGrp="1"/>
          </p:cNvSpPr>
          <p:nvPr>
            <p:ph type="body" idx="26" hasCustomPrompt="1"/>
          </p:nvPr>
        </p:nvSpPr>
        <p:spPr>
          <a:xfrm>
            <a:off x="755651" y="2833602"/>
            <a:ext cx="3813174" cy="553998"/>
          </a:xfrm>
          <a:prstGeom prst="rect">
            <a:avLst/>
          </a:prstGeom>
        </p:spPr>
        <p:txBody>
          <a:bodyPr wrap="square" lIns="0" tIns="0" rIns="0" anchor="t">
            <a:sp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500" b="0" i="0" baseline="0">
                <a:solidFill>
                  <a:schemeClr val="tx2"/>
                </a:solidFill>
                <a:latin typeface="Century Gothic"/>
                <a:cs typeface="Century Gothic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altLang="zh-TW" dirty="0" smtClean="0"/>
              <a:t>Statement, sentence quote goes here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GB" altLang="zh-TW" dirty="0" smtClean="0"/>
              <a:t>Statement, sentence quote goes here</a:t>
            </a:r>
          </a:p>
        </p:txBody>
      </p:sp>
      <p:sp>
        <p:nvSpPr>
          <p:cNvPr id="30" name="Text Placeholder 2"/>
          <p:cNvSpPr>
            <a:spLocks noGrp="1"/>
          </p:cNvSpPr>
          <p:nvPr>
            <p:ph type="body" idx="27" hasCustomPrompt="1"/>
          </p:nvPr>
        </p:nvSpPr>
        <p:spPr>
          <a:xfrm>
            <a:off x="755651" y="4260890"/>
            <a:ext cx="3813174" cy="553998"/>
          </a:xfrm>
          <a:prstGeom prst="rect">
            <a:avLst/>
          </a:prstGeom>
        </p:spPr>
        <p:txBody>
          <a:bodyPr wrap="square" lIns="0" tIns="0" rIns="0" anchor="t">
            <a:sp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500" b="0" i="0" baseline="0">
                <a:solidFill>
                  <a:schemeClr val="tx2"/>
                </a:solidFill>
                <a:latin typeface="Century Gothic"/>
                <a:cs typeface="Century Gothic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altLang="zh-TW" dirty="0" smtClean="0"/>
              <a:t>Statement, sentence quote goes here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GB" altLang="zh-TW" dirty="0" smtClean="0"/>
              <a:t>Statement, sentence quote goes here</a:t>
            </a:r>
          </a:p>
        </p:txBody>
      </p:sp>
      <p:sp>
        <p:nvSpPr>
          <p:cNvPr id="31" name="Title 1"/>
          <p:cNvSpPr>
            <a:spLocks noGrp="1"/>
          </p:cNvSpPr>
          <p:nvPr>
            <p:ph type="ctrTitle" hasCustomPrompt="1"/>
          </p:nvPr>
        </p:nvSpPr>
        <p:spPr>
          <a:xfrm>
            <a:off x="752475" y="284553"/>
            <a:ext cx="7639050" cy="3949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lnSpc>
                <a:spcPct val="90000"/>
              </a:lnSpc>
              <a:defRPr sz="2800" b="1" i="0" baseline="0">
                <a:solidFill>
                  <a:schemeClr val="tx1"/>
                </a:solidFill>
                <a:latin typeface="Century Gothic"/>
                <a:cs typeface="Century Gothic"/>
              </a:defRPr>
            </a:lvl1pPr>
          </a:lstStyle>
          <a:p>
            <a:r>
              <a:rPr lang="en-US" dirty="0" smtClean="0"/>
              <a:t>Content Page</a:t>
            </a:r>
            <a:endParaRPr lang="en-US" dirty="0"/>
          </a:p>
        </p:txBody>
      </p:sp>
      <p:sp>
        <p:nvSpPr>
          <p:cNvPr id="16" name="Slide Number Placeholder 5"/>
          <p:cNvSpPr txBox="1">
            <a:spLocks/>
          </p:cNvSpPr>
          <p:nvPr userDrawn="1"/>
        </p:nvSpPr>
        <p:spPr>
          <a:xfrm>
            <a:off x="8617181" y="4730520"/>
            <a:ext cx="3138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4BC15EF-E42F-254F-9D0C-3225ADE9C3FE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4" name="圖片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7661" y="4865103"/>
            <a:ext cx="702052" cy="112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7112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 with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0339" y="1416842"/>
            <a:ext cx="8229600" cy="648896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algn="l">
              <a:lnSpc>
                <a:spcPct val="90000"/>
              </a:lnSpc>
              <a:defRPr sz="4600" b="1">
                <a:solidFill>
                  <a:schemeClr val="accent5"/>
                </a:solidFill>
                <a:latin typeface="Century Gothic"/>
                <a:cs typeface="Century Gothic"/>
              </a:defRPr>
            </a:lvl1pPr>
          </a:lstStyle>
          <a:p>
            <a:r>
              <a:rPr lang="en-GB" dirty="0" smtClean="0"/>
              <a:t>Cover title goes here</a:t>
            </a:r>
            <a:endParaRPr 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360339" y="2114176"/>
            <a:ext cx="6400800" cy="184666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 algn="l">
              <a:buNone/>
              <a:defRPr sz="1200" b="0">
                <a:solidFill>
                  <a:schemeClr val="accent5"/>
                </a:solidFill>
                <a:latin typeface="Century Gothic"/>
                <a:cs typeface="Century Gothic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edit Master subtitle style</a:t>
            </a:r>
            <a:endParaRPr lang="en-US" dirty="0"/>
          </a:p>
        </p:txBody>
      </p:sp>
      <p:pic>
        <p:nvPicPr>
          <p:cNvPr id="10" name="Picture 9" descr="Logo_16 to 9-05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341"/>
            <a:ext cx="1800062" cy="901337"/>
          </a:xfrm>
          <a:prstGeom prst="rect">
            <a:avLst/>
          </a:prstGeom>
        </p:spPr>
      </p:pic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8617181" y="4730520"/>
            <a:ext cx="3138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4BC15EF-E42F-254F-9D0C-3225ADE9C3F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996428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lide Number Placeholder 5"/>
          <p:cNvSpPr txBox="1">
            <a:spLocks/>
          </p:cNvSpPr>
          <p:nvPr userDrawn="1"/>
        </p:nvSpPr>
        <p:spPr>
          <a:xfrm>
            <a:off x="8617181" y="4730520"/>
            <a:ext cx="3138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4BC15EF-E42F-254F-9D0C-3225ADE9C3FE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5" name="圖片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7661" y="4865103"/>
            <a:ext cx="702052" cy="112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4759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Ending page with black logo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Ending logo_16 to 9_Artboard 7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702" y="2032254"/>
            <a:ext cx="2160597" cy="1078992"/>
          </a:xfrm>
          <a:prstGeom prst="rect">
            <a:avLst/>
          </a:prstGeom>
        </p:spPr>
      </p:pic>
      <p:sp>
        <p:nvSpPr>
          <p:cNvPr id="4" name="Slide Number Placeholder 5"/>
          <p:cNvSpPr txBox="1">
            <a:spLocks/>
          </p:cNvSpPr>
          <p:nvPr userDrawn="1"/>
        </p:nvSpPr>
        <p:spPr>
          <a:xfrm>
            <a:off x="8617181" y="4730520"/>
            <a:ext cx="3138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4BC15EF-E42F-254F-9D0C-3225ADE9C3F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877454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Ending page with white logo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nding logo_16 to 9_Artboard 8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702" y="2032254"/>
            <a:ext cx="2160597" cy="1078992"/>
          </a:xfrm>
          <a:prstGeom prst="rect">
            <a:avLst/>
          </a:prstGeom>
        </p:spPr>
      </p:pic>
      <p:sp>
        <p:nvSpPr>
          <p:cNvPr id="4" name="Slide Number Placeholder 5"/>
          <p:cNvSpPr txBox="1">
            <a:spLocks/>
          </p:cNvSpPr>
          <p:nvPr userDrawn="1"/>
        </p:nvSpPr>
        <p:spPr>
          <a:xfrm>
            <a:off x="8617181" y="4730520"/>
            <a:ext cx="3138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4BC15EF-E42F-254F-9D0C-3225ADE9C3FE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60780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ntence quote with imag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 b="1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Image goes here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0339" y="292094"/>
            <a:ext cx="6994034" cy="5078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lnSpc>
                <a:spcPct val="90000"/>
              </a:lnSpc>
              <a:defRPr sz="3600" b="1" baseline="0">
                <a:latin typeface="Century Gothic"/>
                <a:cs typeface="Century Gothic"/>
              </a:defRPr>
            </a:lvl1pPr>
          </a:lstStyle>
          <a:p>
            <a:r>
              <a:rPr lang="en-GB" dirty="0" smtClean="0"/>
              <a:t>Sentence quote goes here</a:t>
            </a:r>
            <a:endParaRPr lang="en-US" dirty="0"/>
          </a:p>
        </p:txBody>
      </p:sp>
      <p:sp>
        <p:nvSpPr>
          <p:cNvPr id="14" name="Slide Number Placeholder 5"/>
          <p:cNvSpPr txBox="1">
            <a:spLocks/>
          </p:cNvSpPr>
          <p:nvPr userDrawn="1"/>
        </p:nvSpPr>
        <p:spPr>
          <a:xfrm>
            <a:off x="8617181" y="4730520"/>
            <a:ext cx="3138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4BC15EF-E42F-254F-9D0C-3225ADE9C3FE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圖片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7661" y="4865103"/>
            <a:ext cx="702052" cy="112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9107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ntence quote with color background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0339" y="292094"/>
            <a:ext cx="6994034" cy="10064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lnSpc>
                <a:spcPct val="90000"/>
              </a:lnSpc>
              <a:defRPr sz="3600" b="1" baseline="0">
                <a:latin typeface="Century Gothic"/>
                <a:cs typeface="Century Gothic"/>
              </a:defRPr>
            </a:lvl1pPr>
          </a:lstStyle>
          <a:p>
            <a:r>
              <a:rPr lang="en-GB" dirty="0" smtClean="0"/>
              <a:t>Statement, sentence quote or question goes here</a:t>
            </a:r>
            <a:endParaRPr lang="en-US" dirty="0"/>
          </a:p>
        </p:txBody>
      </p:sp>
      <p:sp>
        <p:nvSpPr>
          <p:cNvPr id="15" name="Slide Number Placeholder 5"/>
          <p:cNvSpPr txBox="1">
            <a:spLocks/>
          </p:cNvSpPr>
          <p:nvPr userDrawn="1"/>
        </p:nvSpPr>
        <p:spPr>
          <a:xfrm>
            <a:off x="8617181" y="4730520"/>
            <a:ext cx="3138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4BC15EF-E42F-254F-9D0C-3225ADE9C3FE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圖片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7661" y="4865103"/>
            <a:ext cx="702052" cy="112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1754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ivider-1 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0339" y="292094"/>
            <a:ext cx="6994034" cy="5078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lnSpc>
                <a:spcPct val="90000"/>
              </a:lnSpc>
              <a:defRPr sz="3600" b="1" baseline="0">
                <a:latin typeface="Century Gothic"/>
                <a:cs typeface="Century Gothic"/>
              </a:defRPr>
            </a:lvl1pPr>
          </a:lstStyle>
          <a:p>
            <a:r>
              <a:rPr lang="en-GB" dirty="0" smtClean="0"/>
              <a:t>Divider goes here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60339" y="3445983"/>
            <a:ext cx="7772400" cy="1661993"/>
          </a:xfrm>
          <a:prstGeom prst="rect">
            <a:avLst/>
          </a:prstGeom>
        </p:spPr>
        <p:txBody>
          <a:bodyPr lIns="0" tIns="0" rIns="0" anchor="t">
            <a:spAutoFit/>
          </a:bodyPr>
          <a:lstStyle>
            <a:lvl1pPr marL="0" indent="0">
              <a:buNone/>
              <a:defRPr sz="10500" b="0" i="0">
                <a:solidFill>
                  <a:srgbClr val="000000"/>
                </a:solidFill>
                <a:latin typeface="Century Gothic"/>
                <a:cs typeface="Century Gothic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 smtClean="0"/>
              <a:t>01</a:t>
            </a:r>
          </a:p>
        </p:txBody>
      </p:sp>
      <p:sp>
        <p:nvSpPr>
          <p:cNvPr id="15" name="Slide Number Placeholder 5"/>
          <p:cNvSpPr txBox="1">
            <a:spLocks/>
          </p:cNvSpPr>
          <p:nvPr userDrawn="1"/>
        </p:nvSpPr>
        <p:spPr>
          <a:xfrm>
            <a:off x="8617181" y="4730520"/>
            <a:ext cx="3138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4BC15EF-E42F-254F-9D0C-3225ADE9C3FE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圖片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7661" y="4865103"/>
            <a:ext cx="702052" cy="112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3879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ivider-2 ">
    <p:bg>
      <p:bgPr>
        <a:solidFill>
          <a:srgbClr val="FF28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0339" y="292094"/>
            <a:ext cx="6994034" cy="5078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lnSpc>
                <a:spcPct val="90000"/>
              </a:lnSpc>
              <a:defRPr sz="3600" b="1" baseline="0">
                <a:latin typeface="Century Gothic"/>
                <a:cs typeface="Century Gothic"/>
              </a:defRPr>
            </a:lvl1pPr>
          </a:lstStyle>
          <a:p>
            <a:r>
              <a:rPr lang="en-GB" dirty="0" smtClean="0"/>
              <a:t>Divider goes here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60339" y="3445983"/>
            <a:ext cx="7772400" cy="1661993"/>
          </a:xfrm>
          <a:prstGeom prst="rect">
            <a:avLst/>
          </a:prstGeom>
        </p:spPr>
        <p:txBody>
          <a:bodyPr lIns="0" tIns="0" rIns="0" anchor="t">
            <a:spAutoFit/>
          </a:bodyPr>
          <a:lstStyle>
            <a:lvl1pPr marL="0" indent="0">
              <a:buNone/>
              <a:defRPr sz="10500" b="0" i="0">
                <a:solidFill>
                  <a:srgbClr val="000000"/>
                </a:solidFill>
                <a:latin typeface="Century Gothic"/>
                <a:cs typeface="Century Gothic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 smtClean="0"/>
              <a:t>0</a:t>
            </a:r>
            <a:r>
              <a:rPr lang="en-US" altLang="zh-TW" dirty="0" smtClean="0"/>
              <a:t>2</a:t>
            </a:r>
            <a:endParaRPr lang="en-GB" dirty="0" smtClean="0"/>
          </a:p>
        </p:txBody>
      </p:sp>
      <p:sp>
        <p:nvSpPr>
          <p:cNvPr id="11" name="Slide Number Placeholder 5"/>
          <p:cNvSpPr txBox="1">
            <a:spLocks/>
          </p:cNvSpPr>
          <p:nvPr userDrawn="1"/>
        </p:nvSpPr>
        <p:spPr>
          <a:xfrm>
            <a:off x="8617181" y="4730520"/>
            <a:ext cx="3138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4BC15EF-E42F-254F-9D0C-3225ADE9C3FE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圖片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7661" y="4865103"/>
            <a:ext cx="702052" cy="112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1540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ivider-3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0339" y="292094"/>
            <a:ext cx="6994034" cy="5078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lnSpc>
                <a:spcPct val="90000"/>
              </a:lnSpc>
              <a:defRPr sz="3600" b="1" baseline="0">
                <a:latin typeface="Century Gothic"/>
                <a:cs typeface="Century Gothic"/>
              </a:defRPr>
            </a:lvl1pPr>
          </a:lstStyle>
          <a:p>
            <a:r>
              <a:rPr lang="en-GB" dirty="0" smtClean="0"/>
              <a:t>Divider goes here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60339" y="3445983"/>
            <a:ext cx="7772400" cy="1661993"/>
          </a:xfrm>
          <a:prstGeom prst="rect">
            <a:avLst/>
          </a:prstGeom>
        </p:spPr>
        <p:txBody>
          <a:bodyPr lIns="0" tIns="0" rIns="0" anchor="t">
            <a:spAutoFit/>
          </a:bodyPr>
          <a:lstStyle>
            <a:lvl1pPr marL="0" indent="0">
              <a:buNone/>
              <a:defRPr sz="10500" b="0" i="0">
                <a:solidFill>
                  <a:srgbClr val="000000"/>
                </a:solidFill>
                <a:latin typeface="Century Gothic"/>
                <a:cs typeface="Century Gothic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 smtClean="0"/>
              <a:t>03</a:t>
            </a:r>
          </a:p>
        </p:txBody>
      </p:sp>
      <p:sp>
        <p:nvSpPr>
          <p:cNvPr id="11" name="Slide Number Placeholder 5"/>
          <p:cNvSpPr txBox="1">
            <a:spLocks/>
          </p:cNvSpPr>
          <p:nvPr userDrawn="1"/>
        </p:nvSpPr>
        <p:spPr>
          <a:xfrm>
            <a:off x="8617181" y="4730520"/>
            <a:ext cx="3138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4BC15EF-E42F-254F-9D0C-3225ADE9C3FE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圖片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7661" y="4865103"/>
            <a:ext cx="702052" cy="112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727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ntence quote with color background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0339" y="292094"/>
            <a:ext cx="6994034" cy="10064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lnSpc>
                <a:spcPct val="90000"/>
              </a:lnSpc>
              <a:defRPr sz="3600" b="1" baseline="0">
                <a:latin typeface="Century Gothic"/>
                <a:cs typeface="Century Gothic"/>
              </a:defRPr>
            </a:lvl1pPr>
          </a:lstStyle>
          <a:p>
            <a:r>
              <a:rPr lang="en-GB" dirty="0" smtClean="0"/>
              <a:t>Statement, sentence quote or question goes here</a:t>
            </a:r>
            <a:endParaRPr lang="en-US" dirty="0"/>
          </a:p>
        </p:txBody>
      </p:sp>
      <p:pic>
        <p:nvPicPr>
          <p:cNvPr id="5122" name="Picture 2" descr="C:\Users\ZT99270\Desktop\01-01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1479" y="0"/>
            <a:ext cx="3027362" cy="5145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Slide Number Placeholder 5"/>
          <p:cNvSpPr txBox="1">
            <a:spLocks/>
          </p:cNvSpPr>
          <p:nvPr userDrawn="1"/>
        </p:nvSpPr>
        <p:spPr>
          <a:xfrm>
            <a:off x="8617181" y="4730520"/>
            <a:ext cx="3138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4BC15EF-E42F-254F-9D0C-3225ADE9C3FE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圖片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7661" y="4865103"/>
            <a:ext cx="702052" cy="112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4017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vider-1 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0339" y="292094"/>
            <a:ext cx="6994034" cy="5078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lnSpc>
                <a:spcPct val="90000"/>
              </a:lnSpc>
              <a:defRPr sz="3600" b="1" baseline="0">
                <a:latin typeface="Century Gothic"/>
                <a:cs typeface="Century Gothic"/>
              </a:defRPr>
            </a:lvl1pPr>
          </a:lstStyle>
          <a:p>
            <a:r>
              <a:rPr lang="en-GB" dirty="0" smtClean="0"/>
              <a:t>Divider goes here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60339" y="3445983"/>
            <a:ext cx="7772400" cy="1661993"/>
          </a:xfrm>
          <a:prstGeom prst="rect">
            <a:avLst/>
          </a:prstGeom>
        </p:spPr>
        <p:txBody>
          <a:bodyPr lIns="0" tIns="0" rIns="0" anchor="t">
            <a:spAutoFit/>
          </a:bodyPr>
          <a:lstStyle>
            <a:lvl1pPr marL="0" indent="0">
              <a:buNone/>
              <a:defRPr sz="10500" b="0" i="0">
                <a:solidFill>
                  <a:srgbClr val="000000"/>
                </a:solidFill>
                <a:latin typeface="Century Gothic"/>
                <a:cs typeface="Century Gothic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 smtClean="0"/>
              <a:t>01</a:t>
            </a:r>
          </a:p>
        </p:txBody>
      </p:sp>
      <p:pic>
        <p:nvPicPr>
          <p:cNvPr id="6146" name="Picture 2" descr="C:\Users\ZT99270\Desktop\04-01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8422" y="1346200"/>
            <a:ext cx="3398838" cy="379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Slide Number Placeholder 5"/>
          <p:cNvSpPr txBox="1">
            <a:spLocks/>
          </p:cNvSpPr>
          <p:nvPr userDrawn="1"/>
        </p:nvSpPr>
        <p:spPr>
          <a:xfrm>
            <a:off x="8617181" y="4730520"/>
            <a:ext cx="3138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4BC15EF-E42F-254F-9D0C-3225ADE9C3FE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圖片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7661" y="4865103"/>
            <a:ext cx="702052" cy="112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7117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/>
          <p:cNvSpPr txBox="1">
            <a:spLocks/>
          </p:cNvSpPr>
          <p:nvPr userDrawn="1"/>
        </p:nvSpPr>
        <p:spPr>
          <a:xfrm>
            <a:off x="8617181" y="4730520"/>
            <a:ext cx="3138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4BC15EF-E42F-254F-9D0C-3225ADE9C3F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42634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54" r:id="rId2"/>
    <p:sldLayoutId id="2147483661" r:id="rId3"/>
    <p:sldLayoutId id="2147483702" r:id="rId4"/>
    <p:sldLayoutId id="2147483703" r:id="rId5"/>
    <p:sldLayoutId id="2147483704" r:id="rId6"/>
    <p:sldLayoutId id="2147483705" r:id="rId7"/>
    <p:sldLayoutId id="2147483660" r:id="rId8"/>
    <p:sldLayoutId id="2147483662" r:id="rId9"/>
    <p:sldLayoutId id="2147483697" r:id="rId10"/>
    <p:sldLayoutId id="2147483698" r:id="rId11"/>
    <p:sldLayoutId id="2147483706" r:id="rId12"/>
    <p:sldLayoutId id="2147483707" r:id="rId13"/>
    <p:sldLayoutId id="2147483708" r:id="rId14"/>
    <p:sldLayoutId id="2147483709" r:id="rId15"/>
    <p:sldLayoutId id="2147483667" r:id="rId16"/>
    <p:sldLayoutId id="2147483668" r:id="rId17"/>
    <p:sldLayoutId id="2147483701" r:id="rId18"/>
    <p:sldLayoutId id="2147483699" r:id="rId19"/>
    <p:sldLayoutId id="2147483710" r:id="rId20"/>
    <p:sldLayoutId id="2147483650" r:id="rId21"/>
    <p:sldLayoutId id="2147483666" r:id="rId22"/>
  </p:sldLayoutIdLst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60339" y="1733099"/>
            <a:ext cx="8424000" cy="709801"/>
          </a:xfrm>
        </p:spPr>
        <p:txBody>
          <a:bodyPr lIns="36000" tIns="36000" rIns="36000" bIns="36000" anchor="ctr" anchorCtr="0"/>
          <a:lstStyle/>
          <a:p>
            <a:r>
              <a:rPr lang="en-US" dirty="0" smtClean="0"/>
              <a:t>Python </a:t>
            </a:r>
            <a:r>
              <a:rPr lang="zh-TW" altLang="en-US" dirty="0" smtClean="0"/>
              <a:t>教學</a:t>
            </a:r>
            <a:endParaRPr lang="en-US" dirty="0"/>
          </a:p>
        </p:txBody>
      </p:sp>
      <p:sp>
        <p:nvSpPr>
          <p:cNvPr id="4" name="Subtitle 4"/>
          <p:cNvSpPr txBox="1">
            <a:spLocks/>
          </p:cNvSpPr>
          <p:nvPr/>
        </p:nvSpPr>
        <p:spPr>
          <a:xfrm>
            <a:off x="367654" y="3568314"/>
            <a:ext cx="2595002" cy="257369"/>
          </a:xfrm>
          <a:prstGeom prst="rect">
            <a:avLst/>
          </a:prstGeom>
        </p:spPr>
        <p:txBody>
          <a:bodyPr wrap="square" lIns="36000" tIns="36000" rIns="36000" bIns="36000" anchor="ctr" anchorCtr="0">
            <a:sp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b="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Lorin Yeh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8458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561817" y="215364"/>
            <a:ext cx="6891067" cy="648896"/>
          </a:xfrm>
        </p:spPr>
        <p:txBody>
          <a:bodyPr/>
          <a:lstStyle/>
          <a:p>
            <a:r>
              <a:rPr lang="en-US" altLang="zh-TW" dirty="0" smtClean="0"/>
              <a:t>Python Data Types</a:t>
            </a:r>
            <a:endParaRPr lang="zh-TW" altLang="en-US" dirty="0"/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592986" y="1133398"/>
            <a:ext cx="8302073" cy="4010102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2800" b="1" dirty="0" smtClean="0"/>
              <a:t>tuple</a:t>
            </a:r>
          </a:p>
          <a:p>
            <a:pPr lvl="1"/>
            <a: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Loop </a:t>
            </a:r>
            <a:r>
              <a:rPr lang="en-US" altLang="zh-TW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Through </a:t>
            </a:r>
            <a: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 Tuple</a:t>
            </a:r>
          </a:p>
          <a:p>
            <a:pPr lvl="1"/>
            <a:endParaRPr lang="en-US" altLang="zh-TW" sz="2400" dirty="0" smtClean="0"/>
          </a:p>
          <a:p>
            <a:pPr lvl="1"/>
            <a:endParaRPr lang="en-US" altLang="zh-TW" sz="2400" dirty="0" smtClean="0"/>
          </a:p>
          <a:p>
            <a:pPr lvl="1"/>
            <a:endParaRPr lang="en-US" altLang="zh-TW" sz="2400" dirty="0"/>
          </a:p>
        </p:txBody>
      </p:sp>
      <p:sp>
        <p:nvSpPr>
          <p:cNvPr id="7" name="文字方塊 6"/>
          <p:cNvSpPr txBox="1"/>
          <p:nvPr/>
        </p:nvSpPr>
        <p:spPr>
          <a:xfrm>
            <a:off x="1069497" y="2291655"/>
            <a:ext cx="7383387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thistuple</a:t>
            </a:r>
            <a: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= ("apple", "banana", "cherry")</a:t>
            </a:r>
            <a:b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for x in </a:t>
            </a:r>
            <a:r>
              <a:rPr lang="en-US" altLang="zh-TW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thistuple</a:t>
            </a:r>
            <a: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  <a:b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en-US" altLang="zh-TW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print(x)</a:t>
            </a:r>
            <a:endParaRPr lang="en-US" altLang="zh-TW" dirty="0" smtClean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497" y="3335040"/>
            <a:ext cx="1305253" cy="1346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3095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561817" y="215364"/>
            <a:ext cx="6891067" cy="648896"/>
          </a:xfrm>
        </p:spPr>
        <p:txBody>
          <a:bodyPr/>
          <a:lstStyle/>
          <a:p>
            <a:r>
              <a:rPr lang="en-US" altLang="zh-TW" dirty="0" smtClean="0"/>
              <a:t>Python Data Types</a:t>
            </a:r>
            <a:endParaRPr lang="zh-TW" altLang="en-US" dirty="0"/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592986" y="1133398"/>
            <a:ext cx="8302073" cy="4010102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2800" b="1" dirty="0" smtClean="0"/>
              <a:t>tuple</a:t>
            </a:r>
          </a:p>
          <a:p>
            <a:pPr lvl="1"/>
            <a: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Loop Through a Tuple</a:t>
            </a:r>
          </a:p>
          <a:p>
            <a:pPr lvl="1"/>
            <a:endParaRPr lang="en-US" altLang="zh-TW" sz="2400" dirty="0" smtClean="0"/>
          </a:p>
          <a:p>
            <a:pPr lvl="1"/>
            <a:endParaRPr lang="en-US" altLang="zh-TW" sz="2400" dirty="0" smtClean="0"/>
          </a:p>
          <a:p>
            <a:pPr lvl="1"/>
            <a:endParaRPr lang="en-US" altLang="zh-TW" sz="2400" dirty="0"/>
          </a:p>
        </p:txBody>
      </p:sp>
      <p:sp>
        <p:nvSpPr>
          <p:cNvPr id="7" name="文字方塊 6"/>
          <p:cNvSpPr txBox="1"/>
          <p:nvPr/>
        </p:nvSpPr>
        <p:spPr>
          <a:xfrm>
            <a:off x="1069497" y="2291655"/>
            <a:ext cx="7383387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thistuple</a:t>
            </a:r>
            <a: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= ("apple", "banana", "cherry")</a:t>
            </a:r>
            <a:b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for </a:t>
            </a:r>
            <a:r>
              <a:rPr lang="en-US" altLang="zh-TW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in range(</a:t>
            </a:r>
            <a:r>
              <a:rPr lang="en-US" altLang="zh-TW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len</a:t>
            </a:r>
            <a: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altLang="zh-TW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thistuple</a:t>
            </a:r>
            <a: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)):</a:t>
            </a:r>
            <a:b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en-US" altLang="zh-TW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print(</a:t>
            </a:r>
            <a:r>
              <a:rPr lang="en-US" altLang="zh-TW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thistuple</a:t>
            </a:r>
            <a: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[</a:t>
            </a:r>
            <a:r>
              <a:rPr lang="en-US" altLang="zh-TW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])</a:t>
            </a:r>
            <a:endParaRPr lang="en-US" altLang="zh-TW" dirty="0" smtClean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497" y="3335040"/>
            <a:ext cx="1305253" cy="1346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8830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561817" y="215364"/>
            <a:ext cx="6891067" cy="648896"/>
          </a:xfrm>
        </p:spPr>
        <p:txBody>
          <a:bodyPr/>
          <a:lstStyle/>
          <a:p>
            <a:r>
              <a:rPr lang="en-US" altLang="zh-TW" dirty="0" smtClean="0"/>
              <a:t>Python Data Types</a:t>
            </a:r>
            <a:endParaRPr lang="zh-TW" altLang="en-US" dirty="0"/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592986" y="1133398"/>
            <a:ext cx="8302073" cy="4010102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2800" b="1" dirty="0" smtClean="0"/>
              <a:t>tuple</a:t>
            </a:r>
          </a:p>
          <a:p>
            <a:pPr lvl="1"/>
            <a:r>
              <a:rPr lang="en-US" altLang="zh-TW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Join tuples</a:t>
            </a:r>
            <a:endParaRPr lang="en-US" altLang="zh-TW" sz="2400" dirty="0" smtClean="0"/>
          </a:p>
          <a:p>
            <a:pPr lvl="1"/>
            <a:endParaRPr lang="en-US" altLang="zh-TW" sz="2400" dirty="0" smtClean="0"/>
          </a:p>
          <a:p>
            <a:pPr lvl="1"/>
            <a:endParaRPr lang="en-US" altLang="zh-TW" sz="2400" dirty="0"/>
          </a:p>
        </p:txBody>
      </p:sp>
      <p:sp>
        <p:nvSpPr>
          <p:cNvPr id="7" name="文字方塊 6"/>
          <p:cNvSpPr txBox="1"/>
          <p:nvPr/>
        </p:nvSpPr>
        <p:spPr>
          <a:xfrm>
            <a:off x="1069497" y="2291655"/>
            <a:ext cx="7383387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tuple1 = ("a", "b" , "c")</a:t>
            </a:r>
            <a:b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tuple2 = (1, 2, 3)</a:t>
            </a:r>
            <a:b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/>
            </a:r>
            <a:b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tuple3 = tuple1 + tuple2</a:t>
            </a:r>
            <a:b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print(tuple3)</a:t>
            </a:r>
            <a:endParaRPr lang="en-US" altLang="zh-TW" dirty="0" smtClean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497" y="3885602"/>
            <a:ext cx="4274261" cy="771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3341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561817" y="215364"/>
            <a:ext cx="6891067" cy="648896"/>
          </a:xfrm>
        </p:spPr>
        <p:txBody>
          <a:bodyPr/>
          <a:lstStyle/>
          <a:p>
            <a:r>
              <a:rPr lang="en-US" altLang="zh-TW" dirty="0" smtClean="0"/>
              <a:t>Python Data Types</a:t>
            </a:r>
            <a:endParaRPr lang="zh-TW" altLang="en-US" dirty="0"/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592986" y="1133398"/>
            <a:ext cx="8302073" cy="4010102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2800" b="1" dirty="0" smtClean="0"/>
              <a:t>Tuple in ACTS 3.0</a:t>
            </a:r>
          </a:p>
          <a:p>
            <a:pPr marL="457200" lvl="1" indent="0">
              <a:buNone/>
            </a:pPr>
            <a:endParaRPr lang="en-US" altLang="zh-TW" sz="2400" dirty="0" smtClean="0"/>
          </a:p>
          <a:p>
            <a:pPr lvl="1"/>
            <a:endParaRPr lang="en-US" altLang="zh-TW" sz="2400" dirty="0"/>
          </a:p>
        </p:txBody>
      </p:sp>
      <p:sp>
        <p:nvSpPr>
          <p:cNvPr id="6" name="文字方塊 5"/>
          <p:cNvSpPr txBox="1"/>
          <p:nvPr/>
        </p:nvSpPr>
        <p:spPr>
          <a:xfrm>
            <a:off x="314793" y="1751093"/>
            <a:ext cx="8580266" cy="329320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16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1600" b="1" dirty="0" err="1">
                <a:latin typeface="Calibri" panose="020F0502020204030204" pitchFamily="34" charset="0"/>
                <a:cs typeface="Calibri" panose="020F0502020204030204" pitchFamily="34" charset="0"/>
              </a:rPr>
              <a:t>Console.CI_Cmd_Scan</a:t>
            </a:r>
            <a:r>
              <a:rPr lang="en-US" altLang="zh-TW" sz="1600" dirty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altLang="zh-TW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cmd</a:t>
            </a:r>
            <a:r>
              <a:rPr lang="en-US" altLang="zh-TW" sz="16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altLang="zh-TW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time_out</a:t>
            </a:r>
            <a:r>
              <a:rPr lang="en-US" altLang="zh-TW" sz="1600" dirty="0">
                <a:latin typeface="Calibri" panose="020F0502020204030204" pitchFamily="34" charset="0"/>
                <a:cs typeface="Calibri" panose="020F0502020204030204" pitchFamily="34" charset="0"/>
              </a:rPr>
              <a:t>, [</a:t>
            </a:r>
            <a:r>
              <a:rPr lang="en-US" altLang="zh-TW" sz="1600" b="1" dirty="0">
                <a:solidFill>
                  <a:schemeClr val="accent4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(label, value)</a:t>
            </a:r>
            <a:r>
              <a:rPr lang="en-US" altLang="zh-TW" sz="1600" dirty="0">
                <a:latin typeface="Calibri" panose="020F0502020204030204" pitchFamily="34" charset="0"/>
                <a:cs typeface="Calibri" panose="020F0502020204030204" pitchFamily="34" charset="0"/>
              </a:rPr>
              <a:t>, ....., </a:t>
            </a:r>
            <a:r>
              <a:rPr lang="en-US" altLang="zh-TW" sz="1600" b="1" dirty="0">
                <a:solidFill>
                  <a:schemeClr val="accent4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(label, value)</a:t>
            </a:r>
            <a:r>
              <a:rPr lang="en-US" altLang="zh-TW" sz="1600" dirty="0">
                <a:latin typeface="Calibri" panose="020F0502020204030204" pitchFamily="34" charset="0"/>
                <a:cs typeface="Calibri" panose="020F0502020204030204" pitchFamily="34" charset="0"/>
              </a:rPr>
              <a:t>])</a:t>
            </a:r>
          </a:p>
          <a:p>
            <a:r>
              <a:rPr lang="en-US" altLang="zh-TW" sz="1600" dirty="0">
                <a:latin typeface="Calibri" panose="020F0502020204030204" pitchFamily="34" charset="0"/>
                <a:cs typeface="Calibri" panose="020F0502020204030204" pitchFamily="34" charset="0"/>
              </a:rPr>
              <a:t>        Send CI commands to the device/workstation shell and check the response </a:t>
            </a:r>
            <a:endParaRPr lang="en-US" altLang="zh-TW" sz="16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zh-TW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       which </a:t>
            </a:r>
            <a:r>
              <a:rPr lang="en-US" altLang="zh-TW" sz="1600" dirty="0">
                <a:latin typeface="Calibri" panose="020F0502020204030204" pitchFamily="34" charset="0"/>
                <a:cs typeface="Calibri" panose="020F0502020204030204" pitchFamily="34" charset="0"/>
              </a:rPr>
              <a:t>contains (label, value) pairs or not</a:t>
            </a:r>
          </a:p>
          <a:p>
            <a:r>
              <a:rPr lang="en-US" altLang="zh-TW" sz="1600" dirty="0">
                <a:latin typeface="Calibri" panose="020F0502020204030204" pitchFamily="34" charset="0"/>
                <a:cs typeface="Calibri" panose="020F0502020204030204" pitchFamily="34" charset="0"/>
              </a:rPr>
              <a:t>        PASS: The response </a:t>
            </a:r>
            <a:r>
              <a:rPr lang="en-US" altLang="zh-TW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conatin</a:t>
            </a:r>
            <a:r>
              <a:rPr lang="en-US" altLang="zh-TW" sz="1600" dirty="0">
                <a:latin typeface="Calibri" panose="020F0502020204030204" pitchFamily="34" charset="0"/>
                <a:cs typeface="Calibri" panose="020F0502020204030204" pitchFamily="34" charset="0"/>
              </a:rPr>
              <a:t> all (label, value) pairs</a:t>
            </a:r>
          </a:p>
          <a:p>
            <a:r>
              <a:rPr lang="en-US" altLang="zh-TW" sz="1600" dirty="0">
                <a:latin typeface="Calibri" panose="020F0502020204030204" pitchFamily="34" charset="0"/>
                <a:cs typeface="Calibri" panose="020F0502020204030204" pitchFamily="34" charset="0"/>
              </a:rPr>
              <a:t>        FAIL: At least one (label, value) pair is not contained in the command response.</a:t>
            </a:r>
          </a:p>
          <a:p>
            <a:endParaRPr lang="en-US" altLang="zh-TW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zh-TW" sz="1600" dirty="0">
                <a:latin typeface="Calibri" panose="020F0502020204030204" pitchFamily="34" charset="0"/>
                <a:cs typeface="Calibri" panose="020F0502020204030204" pitchFamily="34" charset="0"/>
              </a:rPr>
              <a:t>    </a:t>
            </a:r>
            <a:r>
              <a:rPr lang="en-US" altLang="zh-TW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    Arguments</a:t>
            </a:r>
            <a:r>
              <a:rPr lang="en-US" altLang="zh-TW" sz="1600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r>
              <a:rPr lang="en-US" altLang="zh-TW" sz="1600" dirty="0">
                <a:latin typeface="Calibri" panose="020F0502020204030204" pitchFamily="34" charset="0"/>
                <a:cs typeface="Calibri" panose="020F0502020204030204" pitchFamily="34" charset="0"/>
              </a:rPr>
              <a:t>       </a:t>
            </a:r>
            <a:r>
              <a:rPr lang="en-US" altLang="zh-TW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     </a:t>
            </a:r>
            <a:r>
              <a:rPr lang="en-US" altLang="zh-TW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cmd</a:t>
            </a:r>
            <a:r>
              <a:rPr lang="en-US" altLang="zh-TW" sz="1600" dirty="0">
                <a:latin typeface="Calibri" panose="020F0502020204030204" pitchFamily="34" charset="0"/>
                <a:cs typeface="Calibri" panose="020F0502020204030204" pitchFamily="34" charset="0"/>
              </a:rPr>
              <a:t>: console/shell command</a:t>
            </a:r>
          </a:p>
          <a:p>
            <a:r>
              <a:rPr lang="en-US" altLang="zh-TW" sz="1600" dirty="0">
                <a:latin typeface="Calibri" panose="020F0502020204030204" pitchFamily="34" charset="0"/>
                <a:cs typeface="Calibri" panose="020F0502020204030204" pitchFamily="34" charset="0"/>
              </a:rPr>
              <a:t>       </a:t>
            </a:r>
            <a:r>
              <a:rPr lang="en-US" altLang="zh-TW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     </a:t>
            </a:r>
            <a:r>
              <a:rPr lang="en-US" altLang="zh-TW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time_out</a:t>
            </a:r>
            <a:r>
              <a:rPr lang="en-US" altLang="zh-TW" sz="1600" dirty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altLang="zh-TW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time_out</a:t>
            </a:r>
            <a:r>
              <a:rPr lang="en-US" altLang="zh-TW" sz="1600" dirty="0">
                <a:latin typeface="Calibri" panose="020F0502020204030204" pitchFamily="34" charset="0"/>
                <a:cs typeface="Calibri" panose="020F0502020204030204" pitchFamily="34" charset="0"/>
              </a:rPr>
              <a:t> value to wait the prompt</a:t>
            </a:r>
          </a:p>
          <a:p>
            <a:r>
              <a:rPr lang="en-US" altLang="zh-TW" sz="1600" dirty="0">
                <a:latin typeface="Calibri" panose="020F0502020204030204" pitchFamily="34" charset="0"/>
                <a:cs typeface="Calibri" panose="020F0502020204030204" pitchFamily="34" charset="0"/>
              </a:rPr>
              <a:t>       </a:t>
            </a:r>
            <a:r>
              <a:rPr lang="en-US" altLang="zh-TW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     </a:t>
            </a:r>
            <a:r>
              <a:rPr lang="en-US" altLang="zh-TW" sz="1600" dirty="0">
                <a:latin typeface="Calibri" panose="020F0502020204030204" pitchFamily="34" charset="0"/>
                <a:cs typeface="Calibri" panose="020F0502020204030204" pitchFamily="34" charset="0"/>
              </a:rPr>
              <a:t>[(label, value), ....., (label, value)]</a:t>
            </a:r>
          </a:p>
          <a:p>
            <a:endParaRPr lang="en-US" altLang="zh-TW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zh-TW" sz="1600" dirty="0">
                <a:latin typeface="Calibri" panose="020F0502020204030204" pitchFamily="34" charset="0"/>
                <a:cs typeface="Calibri" panose="020F0502020204030204" pitchFamily="34" charset="0"/>
              </a:rPr>
              <a:t>    </a:t>
            </a:r>
            <a:r>
              <a:rPr lang="en-US" altLang="zh-TW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   For </a:t>
            </a:r>
            <a:r>
              <a:rPr lang="en-US" altLang="zh-TW" sz="1600" dirty="0">
                <a:latin typeface="Calibri" panose="020F0502020204030204" pitchFamily="34" charset="0"/>
                <a:cs typeface="Calibri" panose="020F0502020204030204" pitchFamily="34" charset="0"/>
              </a:rPr>
              <a:t>example:</a:t>
            </a:r>
          </a:p>
          <a:p>
            <a:r>
              <a:rPr lang="en-US" altLang="zh-TW" sz="1600" dirty="0">
                <a:latin typeface="Calibri" panose="020F0502020204030204" pitchFamily="34" charset="0"/>
                <a:cs typeface="Calibri" panose="020F0502020204030204" pitchFamily="34" charset="0"/>
              </a:rPr>
              <a:t>       </a:t>
            </a:r>
            <a:r>
              <a:rPr lang="en-US" altLang="zh-TW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     </a:t>
            </a:r>
            <a:r>
              <a:rPr lang="en-US" altLang="zh-TW" sz="1600" b="1" dirty="0" err="1">
                <a:latin typeface="Calibri" panose="020F0502020204030204" pitchFamily="34" charset="0"/>
                <a:cs typeface="Calibri" panose="020F0502020204030204" pitchFamily="34" charset="0"/>
              </a:rPr>
              <a:t>CI_Cmd_Scan</a:t>
            </a:r>
            <a:r>
              <a:rPr lang="en-US" altLang="zh-TW" sz="1600" dirty="0">
                <a:latin typeface="Calibri" panose="020F0502020204030204" pitchFamily="34" charset="0"/>
                <a:cs typeface="Calibri" panose="020F0502020204030204" pitchFamily="34" charset="0"/>
              </a:rPr>
              <a:t>("route -n", 10, [</a:t>
            </a:r>
            <a:r>
              <a:rPr lang="en-US" altLang="zh-TW" sz="1600" b="1" dirty="0">
                <a:solidFill>
                  <a:schemeClr val="accent4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("172.202.77.0", "255.255.255.0")</a:t>
            </a:r>
            <a:r>
              <a:rPr lang="en-US" altLang="zh-TW" sz="1600" dirty="0">
                <a:latin typeface="Calibri" panose="020F0502020204030204" pitchFamily="34" charset="0"/>
                <a:cs typeface="Calibri" panose="020F0502020204030204" pitchFamily="34" charset="0"/>
              </a:rPr>
              <a:t>]) </a:t>
            </a:r>
          </a:p>
        </p:txBody>
      </p:sp>
    </p:spTree>
    <p:extLst>
      <p:ext uri="{BB962C8B-B14F-4D97-AF65-F5344CB8AC3E}">
        <p14:creationId xmlns:p14="http://schemas.microsoft.com/office/powerpoint/2010/main" val="7095494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561817" y="215364"/>
            <a:ext cx="6891067" cy="648896"/>
          </a:xfrm>
        </p:spPr>
        <p:txBody>
          <a:bodyPr/>
          <a:lstStyle/>
          <a:p>
            <a:r>
              <a:rPr lang="en-US" altLang="zh-TW" dirty="0" smtClean="0"/>
              <a:t>Python Data Types</a:t>
            </a:r>
            <a:endParaRPr lang="zh-TW" altLang="en-US" dirty="0"/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592986" y="1005804"/>
            <a:ext cx="8302073" cy="4140351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2800" b="1" dirty="0" smtClean="0"/>
              <a:t>Dictionary</a:t>
            </a:r>
          </a:p>
          <a:p>
            <a:pPr lvl="1"/>
            <a:endParaRPr lang="en-US" altLang="zh-TW" dirty="0"/>
          </a:p>
          <a:p>
            <a:pPr lvl="1"/>
            <a:endParaRPr lang="en-US" altLang="zh-TW" sz="2400" dirty="0" smtClean="0"/>
          </a:p>
          <a:p>
            <a:pPr lvl="1"/>
            <a:endParaRPr lang="en-US" altLang="zh-TW" sz="2400" dirty="0" smtClean="0"/>
          </a:p>
          <a:p>
            <a:pPr lvl="1"/>
            <a:endParaRPr lang="en-US" altLang="zh-TW" sz="2400" dirty="0" smtClean="0"/>
          </a:p>
          <a:p>
            <a:pPr lvl="1"/>
            <a:endParaRPr lang="en-US" altLang="zh-TW" sz="2400" dirty="0" smtClean="0"/>
          </a:p>
          <a:p>
            <a:pPr lvl="1"/>
            <a:endParaRPr lang="en-US" altLang="zh-TW" sz="2400" dirty="0" smtClean="0"/>
          </a:p>
          <a:p>
            <a:pPr lvl="1"/>
            <a:r>
              <a:rPr lang="en-US" altLang="zh-TW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Dictionaries are used to store data values in </a:t>
            </a:r>
            <a:r>
              <a:rPr lang="en-US" altLang="zh-TW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key:value</a:t>
            </a:r>
            <a:r>
              <a:rPr lang="en-US" altLang="zh-TW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18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pairs</a:t>
            </a:r>
          </a:p>
          <a:p>
            <a:pPr lvl="1"/>
            <a:r>
              <a:rPr lang="en-US" altLang="zh-TW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 dictionary is a collection which is </a:t>
            </a:r>
            <a:r>
              <a:rPr lang="en-US" altLang="zh-TW" sz="18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ordered, </a:t>
            </a:r>
            <a:r>
              <a:rPr lang="en-US" altLang="zh-TW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changeable and </a:t>
            </a:r>
            <a:r>
              <a:rPr lang="en-US" altLang="zh-TW" sz="1800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do not allow duplicates</a:t>
            </a:r>
            <a:endParaRPr lang="en-US" altLang="zh-TW" sz="1800" dirty="0" smtClean="0">
              <a:solidFill>
                <a:schemeClr val="accent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1473534" y="1584460"/>
            <a:ext cx="6213806" cy="17543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thisdict</a:t>
            </a:r>
            <a:r>
              <a:rPr lang="en-US" altLang="zh-TW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= {</a:t>
            </a:r>
            <a:br>
              <a:rPr lang="en-US" altLang="zh-TW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TW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   "brand": "Ford",</a:t>
            </a:r>
            <a:br>
              <a:rPr lang="en-US" altLang="zh-TW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TW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   "model": "Mustang",</a:t>
            </a:r>
            <a:br>
              <a:rPr lang="en-US" altLang="zh-TW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TW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   "year": 1964</a:t>
            </a:r>
            <a:br>
              <a:rPr lang="en-US" altLang="zh-TW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TW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}</a:t>
            </a:r>
            <a:br>
              <a:rPr lang="en-US" altLang="zh-TW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TW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print(</a:t>
            </a:r>
            <a:r>
              <a:rPr lang="en-US" altLang="zh-TW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thisdict</a:t>
            </a:r>
            <a:r>
              <a:rPr lang="en-US" altLang="zh-TW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3534" y="3439267"/>
            <a:ext cx="7225138" cy="611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9586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561817" y="215364"/>
            <a:ext cx="6891067" cy="648896"/>
          </a:xfrm>
        </p:spPr>
        <p:txBody>
          <a:bodyPr/>
          <a:lstStyle/>
          <a:p>
            <a:r>
              <a:rPr lang="en-US" altLang="zh-TW" dirty="0" smtClean="0"/>
              <a:t>Python Data Types</a:t>
            </a:r>
            <a:endParaRPr lang="zh-TW" altLang="en-US" dirty="0"/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592986" y="1005804"/>
            <a:ext cx="8302073" cy="4140351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2800" b="1" dirty="0" smtClean="0"/>
              <a:t>Dictionary</a:t>
            </a:r>
          </a:p>
          <a:p>
            <a:pPr lvl="1"/>
            <a:endParaRPr lang="en-US" altLang="zh-TW" dirty="0"/>
          </a:p>
          <a:p>
            <a:pPr lvl="1"/>
            <a:endParaRPr lang="en-US" altLang="zh-TW" sz="2400" dirty="0" smtClean="0"/>
          </a:p>
          <a:p>
            <a:pPr lvl="1"/>
            <a:endParaRPr lang="en-US" altLang="zh-TW" sz="2400" dirty="0" smtClean="0"/>
          </a:p>
          <a:p>
            <a:pPr lvl="1"/>
            <a:endParaRPr lang="en-US" altLang="zh-TW" sz="2400" dirty="0" smtClean="0"/>
          </a:p>
          <a:p>
            <a:pPr lvl="1"/>
            <a:endParaRPr lang="en-US" altLang="zh-TW" sz="2400" dirty="0" smtClean="0"/>
          </a:p>
          <a:p>
            <a:pPr lvl="1"/>
            <a:endParaRPr lang="en-US" altLang="zh-TW" sz="2400" dirty="0" smtClean="0"/>
          </a:p>
          <a:p>
            <a:pPr lvl="1"/>
            <a:r>
              <a:rPr lang="en-US" altLang="zh-TW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Dictionaries are changeable, meaning that we can change, add or remove items after the dictionary has been created</a:t>
            </a:r>
            <a:endParaRPr lang="en-US" altLang="zh-TW" sz="1800" dirty="0" smtClean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1473534" y="1584460"/>
            <a:ext cx="6213806" cy="17543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thisdict</a:t>
            </a:r>
            <a: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= {</a:t>
            </a:r>
            <a:b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 "brand": "Ford",</a:t>
            </a:r>
            <a:b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 "model": "Mustang",</a:t>
            </a:r>
            <a:b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 "year": 1964</a:t>
            </a:r>
            <a:b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}</a:t>
            </a:r>
            <a:b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print(</a:t>
            </a:r>
            <a:r>
              <a:rPr lang="en-US" altLang="zh-TW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thisdict</a:t>
            </a:r>
            <a: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["brand"])</a:t>
            </a:r>
            <a:endParaRPr lang="en-US" altLang="zh-TW" dirty="0" smtClean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3534" y="3374002"/>
            <a:ext cx="1173973" cy="733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3862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561817" y="215364"/>
            <a:ext cx="6891067" cy="648896"/>
          </a:xfrm>
        </p:spPr>
        <p:txBody>
          <a:bodyPr/>
          <a:lstStyle/>
          <a:p>
            <a:r>
              <a:rPr lang="en-US" altLang="zh-TW" dirty="0" smtClean="0"/>
              <a:t>Python Data Types</a:t>
            </a:r>
            <a:endParaRPr lang="zh-TW" altLang="en-US" dirty="0"/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592986" y="1005804"/>
            <a:ext cx="8302073" cy="4140351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2800" b="1" dirty="0" smtClean="0"/>
              <a:t>Dictionary</a:t>
            </a:r>
            <a:endParaRPr lang="en-US" altLang="zh-TW" sz="2400" dirty="0" smtClean="0"/>
          </a:p>
          <a:p>
            <a:pPr lvl="1"/>
            <a:r>
              <a:rPr lang="en-US" altLang="zh-TW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Duplicates Not Allowed</a:t>
            </a:r>
          </a:p>
          <a:p>
            <a:pPr lvl="1"/>
            <a:r>
              <a:rPr lang="en-US" altLang="zh-TW" sz="18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Duplicate </a:t>
            </a:r>
            <a:r>
              <a:rPr lang="en-US" altLang="zh-TW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values will overwrite existing values:</a:t>
            </a:r>
            <a:endParaRPr lang="en-US" altLang="zh-TW" sz="1800" dirty="0" smtClean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1473534" y="2243675"/>
            <a:ext cx="6213806" cy="20313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thisdict</a:t>
            </a:r>
            <a: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= {</a:t>
            </a:r>
            <a:b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 "brand": "Ford",</a:t>
            </a:r>
            <a:b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 "model": "Mustang",</a:t>
            </a:r>
            <a:b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 "year": 1964,</a:t>
            </a:r>
            <a:b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 </a:t>
            </a:r>
            <a:r>
              <a:rPr lang="en-US" altLang="zh-TW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"year"</a:t>
            </a:r>
            <a: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 2020</a:t>
            </a:r>
            <a:b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}</a:t>
            </a:r>
            <a:b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print(</a:t>
            </a:r>
            <a:r>
              <a:rPr lang="en-US" altLang="zh-TW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thisdict</a:t>
            </a:r>
            <a: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en-US" altLang="zh-TW" dirty="0" smtClean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3534" y="4375417"/>
            <a:ext cx="7407051" cy="670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5682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561817" y="215364"/>
            <a:ext cx="6891067" cy="648896"/>
          </a:xfrm>
        </p:spPr>
        <p:txBody>
          <a:bodyPr/>
          <a:lstStyle/>
          <a:p>
            <a:r>
              <a:rPr lang="en-US" altLang="zh-TW" dirty="0" smtClean="0"/>
              <a:t>Python Data Types</a:t>
            </a:r>
            <a:endParaRPr lang="zh-TW" altLang="en-US" dirty="0"/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592986" y="1005804"/>
            <a:ext cx="8302073" cy="4140351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2800" b="1" dirty="0" smtClean="0"/>
              <a:t>Dictionary</a:t>
            </a:r>
            <a:endParaRPr lang="en-US" altLang="zh-TW" sz="2400" dirty="0" smtClean="0"/>
          </a:p>
        </p:txBody>
      </p:sp>
      <p:sp>
        <p:nvSpPr>
          <p:cNvPr id="7" name="文字方塊 6"/>
          <p:cNvSpPr txBox="1"/>
          <p:nvPr/>
        </p:nvSpPr>
        <p:spPr>
          <a:xfrm>
            <a:off x="1473534" y="1563189"/>
            <a:ext cx="6213806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car = </a:t>
            </a:r>
            <a:r>
              <a:rPr lang="en-US" altLang="zh-TW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{ "</a:t>
            </a:r>
            <a: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brand": "Ford</a:t>
            </a:r>
            <a:r>
              <a:rPr lang="en-US" altLang="zh-TW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", "</a:t>
            </a:r>
            <a: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model": "Mustang</a:t>
            </a:r>
            <a:r>
              <a:rPr lang="en-US" altLang="zh-TW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", "</a:t>
            </a:r>
            <a: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year": </a:t>
            </a:r>
            <a:r>
              <a:rPr lang="en-US" altLang="zh-TW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1964}</a:t>
            </a:r>
            <a: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/>
            </a:r>
            <a:b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TW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x </a:t>
            </a:r>
            <a: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= </a:t>
            </a:r>
            <a:r>
              <a:rPr lang="en-US" altLang="zh-TW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car.keys</a:t>
            </a:r>
            <a:r>
              <a:rPr lang="en-US" altLang="zh-TW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()</a:t>
            </a:r>
          </a:p>
          <a:p>
            <a: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/>
            </a:r>
            <a:b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TW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print(x</a:t>
            </a:r>
            <a: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 #before the change</a:t>
            </a:r>
            <a:b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/>
            </a:r>
            <a:b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car["color"] = "</a:t>
            </a:r>
            <a:r>
              <a:rPr lang="en-US" altLang="zh-TW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white“  </a:t>
            </a:r>
            <a:r>
              <a:rPr lang="en-US" altLang="zh-TW" dirty="0" smtClean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# Add an item</a:t>
            </a:r>
            <a:r>
              <a:rPr lang="en-US" altLang="zh-TW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/>
            </a:r>
            <a:br>
              <a:rPr lang="en-US" altLang="zh-TW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/>
            </a:r>
            <a:b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print(x) #after the change</a:t>
            </a:r>
            <a:endParaRPr lang="en-US" altLang="zh-TW" dirty="0" smtClean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3534" y="4013056"/>
            <a:ext cx="6218189" cy="1016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1395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561817" y="215364"/>
            <a:ext cx="6891067" cy="648896"/>
          </a:xfrm>
        </p:spPr>
        <p:txBody>
          <a:bodyPr/>
          <a:lstStyle/>
          <a:p>
            <a:r>
              <a:rPr lang="en-US" altLang="zh-TW" dirty="0" smtClean="0"/>
              <a:t>Python Data Types</a:t>
            </a:r>
            <a:endParaRPr lang="zh-TW" altLang="en-US" dirty="0"/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592986" y="1005804"/>
            <a:ext cx="8302073" cy="4140351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2800" b="1" dirty="0" smtClean="0"/>
              <a:t>Dictionary</a:t>
            </a:r>
            <a:endParaRPr lang="en-US" altLang="zh-TW" sz="2400" dirty="0" smtClean="0"/>
          </a:p>
        </p:txBody>
      </p:sp>
      <p:sp>
        <p:nvSpPr>
          <p:cNvPr id="7" name="文字方塊 6"/>
          <p:cNvSpPr txBox="1"/>
          <p:nvPr/>
        </p:nvSpPr>
        <p:spPr>
          <a:xfrm>
            <a:off x="1473534" y="1626987"/>
            <a:ext cx="6213806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car = </a:t>
            </a:r>
            <a:r>
              <a:rPr lang="en-US" altLang="zh-TW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{ "</a:t>
            </a:r>
            <a: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brand": "Ford</a:t>
            </a:r>
            <a:r>
              <a:rPr lang="en-US" altLang="zh-TW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", "</a:t>
            </a:r>
            <a: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model": "Mustang</a:t>
            </a:r>
            <a:r>
              <a:rPr lang="en-US" altLang="zh-TW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", "</a:t>
            </a:r>
            <a: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year": </a:t>
            </a:r>
            <a:r>
              <a:rPr lang="en-US" altLang="zh-TW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1964}</a:t>
            </a:r>
            <a: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/>
            </a:r>
            <a:b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TW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x </a:t>
            </a:r>
            <a: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= </a:t>
            </a:r>
            <a:r>
              <a:rPr lang="en-US" altLang="zh-TW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car.values</a:t>
            </a:r>
            <a:r>
              <a:rPr lang="en-US" altLang="zh-TW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()</a:t>
            </a:r>
          </a:p>
          <a:p>
            <a: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/>
            </a:r>
            <a:b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TW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print(x</a:t>
            </a:r>
            <a: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 #before the change</a:t>
            </a:r>
            <a:b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/>
            </a:r>
            <a:b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car</a:t>
            </a:r>
            <a:r>
              <a:rPr lang="en-US" altLang="zh-TW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[“year"] </a:t>
            </a:r>
            <a: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= </a:t>
            </a:r>
            <a:r>
              <a:rPr lang="en-US" altLang="zh-TW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2020  # </a:t>
            </a:r>
            <a:r>
              <a:rPr lang="en-US" altLang="zh-TW" dirty="0" smtClean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Change the value</a:t>
            </a:r>
            <a:r>
              <a:rPr lang="en-US" altLang="zh-TW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/>
            </a:r>
            <a:br>
              <a:rPr lang="en-US" altLang="zh-TW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/>
            </a:r>
            <a:b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print(x) #after the change</a:t>
            </a:r>
            <a:endParaRPr lang="en-US" altLang="zh-TW" dirty="0" smtClean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911" y="4076855"/>
            <a:ext cx="5697167" cy="1053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9068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561817" y="215364"/>
            <a:ext cx="6891067" cy="648896"/>
          </a:xfrm>
        </p:spPr>
        <p:txBody>
          <a:bodyPr/>
          <a:lstStyle/>
          <a:p>
            <a:r>
              <a:rPr lang="en-US" altLang="zh-TW" dirty="0" smtClean="0"/>
              <a:t>Python Data Types</a:t>
            </a:r>
            <a:endParaRPr lang="zh-TW" altLang="en-US" dirty="0"/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592986" y="1005804"/>
            <a:ext cx="8302073" cy="4140351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2800" b="1" dirty="0" smtClean="0"/>
              <a:t>Dictionary</a:t>
            </a:r>
            <a:endParaRPr lang="en-US" altLang="zh-TW" sz="2400" dirty="0" smtClean="0"/>
          </a:p>
        </p:txBody>
      </p:sp>
      <p:sp>
        <p:nvSpPr>
          <p:cNvPr id="7" name="文字方塊 6"/>
          <p:cNvSpPr txBox="1"/>
          <p:nvPr/>
        </p:nvSpPr>
        <p:spPr>
          <a:xfrm>
            <a:off x="1473534" y="1626987"/>
            <a:ext cx="6213806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car = </a:t>
            </a:r>
            <a:r>
              <a:rPr lang="en-US" altLang="zh-TW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{ "</a:t>
            </a:r>
            <a: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brand": "Ford</a:t>
            </a:r>
            <a:r>
              <a:rPr lang="en-US" altLang="zh-TW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", "</a:t>
            </a:r>
            <a: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model": "Mustang</a:t>
            </a:r>
            <a:r>
              <a:rPr lang="en-US" altLang="zh-TW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", "</a:t>
            </a:r>
            <a: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year": </a:t>
            </a:r>
            <a:r>
              <a:rPr lang="en-US" altLang="zh-TW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1964}</a:t>
            </a:r>
            <a: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/>
            </a:r>
            <a:b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TW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x </a:t>
            </a:r>
            <a: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= </a:t>
            </a:r>
            <a:r>
              <a:rPr lang="en-US" altLang="zh-TW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car.items</a:t>
            </a:r>
            <a:r>
              <a:rPr lang="en-US" altLang="zh-TW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()</a:t>
            </a:r>
          </a:p>
          <a:p>
            <a: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/>
            </a:r>
            <a:b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TW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print(x</a:t>
            </a:r>
            <a: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 #before the change</a:t>
            </a:r>
            <a:b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/>
            </a:r>
            <a:b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car</a:t>
            </a:r>
            <a:r>
              <a:rPr lang="en-US" altLang="zh-TW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[“year"] </a:t>
            </a:r>
            <a: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= </a:t>
            </a:r>
            <a:r>
              <a:rPr lang="en-US" altLang="zh-TW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2020</a:t>
            </a:r>
          </a:p>
          <a:p>
            <a: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/>
            </a:r>
            <a:b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print(x) #after the change</a:t>
            </a:r>
            <a:endParaRPr lang="en-US" altLang="zh-TW" dirty="0" smtClean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3534" y="4042071"/>
            <a:ext cx="7648680" cy="700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8273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561817" y="215364"/>
            <a:ext cx="6891067" cy="648896"/>
          </a:xfrm>
        </p:spPr>
        <p:txBody>
          <a:bodyPr/>
          <a:lstStyle/>
          <a:p>
            <a:r>
              <a:rPr lang="en-US" altLang="zh-TW" dirty="0" smtClean="0"/>
              <a:t>Python Data Types</a:t>
            </a:r>
            <a:endParaRPr lang="zh-TW" altLang="en-US" dirty="0"/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592986" y="1133398"/>
            <a:ext cx="8302073" cy="377884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2800" b="1" dirty="0" smtClean="0"/>
              <a:t>tuple</a:t>
            </a:r>
          </a:p>
          <a:p>
            <a:pPr lvl="1"/>
            <a:endParaRPr lang="en-US" altLang="zh-TW" dirty="0"/>
          </a:p>
          <a:p>
            <a:pPr lvl="1"/>
            <a:endParaRPr lang="en-US" altLang="zh-TW" sz="2400" dirty="0" smtClean="0"/>
          </a:p>
          <a:p>
            <a:pPr lvl="1"/>
            <a:endParaRPr lang="en-US" altLang="zh-TW" sz="2400" dirty="0" smtClean="0"/>
          </a:p>
          <a:p>
            <a:pPr lvl="1"/>
            <a:endParaRPr lang="en-US" altLang="zh-TW" sz="2400" dirty="0" smtClean="0"/>
          </a:p>
          <a:p>
            <a:pPr lvl="1"/>
            <a:r>
              <a:rPr lang="en-US" altLang="zh-TW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Tuple items are ordered, unchangeable, and allow duplicate values</a:t>
            </a:r>
            <a:r>
              <a:rPr lang="en-US" altLang="zh-TW" sz="18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lvl="1"/>
            <a:r>
              <a:rPr lang="en-US" altLang="zh-TW" sz="18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Tuple </a:t>
            </a:r>
            <a:r>
              <a:rPr lang="en-US" altLang="zh-TW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items are indexed, the first item has </a:t>
            </a:r>
            <a:r>
              <a:rPr lang="en-US" altLang="zh-TW" sz="18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index [0], </a:t>
            </a:r>
            <a:r>
              <a:rPr lang="en-US" altLang="zh-TW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second item has </a:t>
            </a:r>
            <a:r>
              <a:rPr lang="en-US" altLang="zh-TW" sz="18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index [1]</a:t>
            </a:r>
          </a:p>
        </p:txBody>
      </p:sp>
      <p:sp>
        <p:nvSpPr>
          <p:cNvPr id="7" name="文字方塊 6"/>
          <p:cNvSpPr txBox="1"/>
          <p:nvPr/>
        </p:nvSpPr>
        <p:spPr>
          <a:xfrm>
            <a:off x="1473534" y="1765213"/>
            <a:ext cx="621380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myTuple</a:t>
            </a:r>
            <a:r>
              <a:rPr lang="en-US" altLang="zh-TW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= </a:t>
            </a:r>
            <a:r>
              <a:rPr lang="en-US" altLang="zh-TW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("</a:t>
            </a:r>
            <a: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apple", "banana", "</a:t>
            </a:r>
            <a:r>
              <a:rPr lang="en-US" altLang="zh-TW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cherry“)</a:t>
            </a:r>
          </a:p>
          <a:p>
            <a:r>
              <a:rPr lang="en-US" altLang="zh-TW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print(</a:t>
            </a:r>
            <a:r>
              <a:rPr lang="en-US" altLang="zh-TW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myList</a:t>
            </a:r>
            <a:r>
              <a:rPr lang="en-US" altLang="zh-TW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3534" y="2530052"/>
            <a:ext cx="4686966" cy="763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616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561817" y="215364"/>
            <a:ext cx="6891067" cy="648896"/>
          </a:xfrm>
        </p:spPr>
        <p:txBody>
          <a:bodyPr/>
          <a:lstStyle/>
          <a:p>
            <a:r>
              <a:rPr lang="en-US" altLang="zh-TW" dirty="0" smtClean="0"/>
              <a:t>Python Data Types</a:t>
            </a:r>
            <a:endParaRPr lang="zh-TW" altLang="en-US" dirty="0"/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592986" y="1005804"/>
            <a:ext cx="8302073" cy="4140351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2800" b="1" dirty="0" smtClean="0"/>
              <a:t>Dictionary</a:t>
            </a:r>
            <a:endParaRPr lang="en-US" altLang="zh-TW" sz="2400" dirty="0" smtClean="0"/>
          </a:p>
          <a:p>
            <a:pPr lvl="1"/>
            <a:r>
              <a:rPr lang="en-US" altLang="zh-TW" sz="18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Check if key exists</a:t>
            </a:r>
            <a:endParaRPr lang="en-US" altLang="zh-TW" sz="1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1388474" y="1813448"/>
            <a:ext cx="6213806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thisdict</a:t>
            </a:r>
            <a: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= {</a:t>
            </a:r>
            <a:b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 "brand": "Ford",</a:t>
            </a:r>
            <a:b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 "model": "Mustang",</a:t>
            </a:r>
            <a:b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 "year": 1964,</a:t>
            </a:r>
            <a:b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 </a:t>
            </a:r>
            <a:r>
              <a:rPr lang="en-US" altLang="zh-TW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}</a:t>
            </a:r>
          </a:p>
          <a:p>
            <a: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/>
            </a:r>
            <a:b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if "model" in </a:t>
            </a:r>
            <a:r>
              <a:rPr lang="en-US" altLang="zh-TW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thisdict</a:t>
            </a:r>
            <a: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  <a:b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 print("Yes, 'model' is one of the keys in the </a:t>
            </a:r>
            <a:r>
              <a:rPr lang="en-US" altLang="zh-TW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thisdict</a:t>
            </a:r>
            <a: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dictionary")</a:t>
            </a:r>
            <a:endParaRPr lang="en-US" altLang="zh-TW" dirty="0" smtClean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8474" y="4263315"/>
            <a:ext cx="7153872" cy="521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0657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561817" y="215364"/>
            <a:ext cx="6891067" cy="648896"/>
          </a:xfrm>
        </p:spPr>
        <p:txBody>
          <a:bodyPr/>
          <a:lstStyle/>
          <a:p>
            <a:r>
              <a:rPr lang="en-US" altLang="zh-TW" dirty="0" smtClean="0"/>
              <a:t>Python Data Types</a:t>
            </a:r>
            <a:endParaRPr lang="zh-TW" altLang="en-US" dirty="0"/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592986" y="1005804"/>
            <a:ext cx="8302073" cy="4140351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2800" b="1" dirty="0" smtClean="0"/>
              <a:t>Dictionary</a:t>
            </a:r>
            <a:endParaRPr lang="en-US" altLang="zh-TW" sz="2400" dirty="0" smtClean="0"/>
          </a:p>
          <a:p>
            <a:pPr lvl="1"/>
            <a:r>
              <a:rPr lang="en-US" altLang="zh-TW" sz="18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Change item</a:t>
            </a:r>
            <a:endParaRPr lang="en-US" altLang="zh-TW" sz="1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1388474" y="1813448"/>
            <a:ext cx="6213806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thisdict</a:t>
            </a:r>
            <a: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= {</a:t>
            </a:r>
            <a:b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 "brand": "Ford",</a:t>
            </a:r>
            <a:b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 "model": "Mustang",</a:t>
            </a:r>
            <a:b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 "year": 1964,</a:t>
            </a:r>
            <a:b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 </a:t>
            </a:r>
            <a:r>
              <a:rPr lang="en-US" altLang="zh-TW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}</a:t>
            </a:r>
          </a:p>
          <a:p>
            <a:endParaRPr lang="en-US" altLang="zh-TW" dirty="0" smtClean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zh-TW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thisdict</a:t>
            </a:r>
            <a: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["year"] = </a:t>
            </a:r>
            <a:r>
              <a:rPr lang="en-US" altLang="zh-TW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2018</a:t>
            </a:r>
          </a:p>
          <a:p>
            <a: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print(</a:t>
            </a:r>
            <a:r>
              <a:rPr lang="en-US" altLang="zh-TW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thisdict</a:t>
            </a:r>
            <a: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en-US" altLang="zh-TW" dirty="0" smtClean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8474" y="4263316"/>
            <a:ext cx="7607553" cy="66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3188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561817" y="215364"/>
            <a:ext cx="6891067" cy="648896"/>
          </a:xfrm>
        </p:spPr>
        <p:txBody>
          <a:bodyPr/>
          <a:lstStyle/>
          <a:p>
            <a:r>
              <a:rPr lang="en-US" altLang="zh-TW" dirty="0" smtClean="0"/>
              <a:t>Python Data Types</a:t>
            </a:r>
            <a:endParaRPr lang="zh-TW" altLang="en-US" dirty="0"/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592986" y="1005804"/>
            <a:ext cx="8302073" cy="4140351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2800" b="1" dirty="0" smtClean="0"/>
              <a:t>Dictionary</a:t>
            </a:r>
            <a:endParaRPr lang="en-US" altLang="zh-TW" sz="2400" dirty="0" smtClean="0"/>
          </a:p>
          <a:p>
            <a:pPr lvl="1"/>
            <a:r>
              <a:rPr lang="en-US" altLang="zh-TW" sz="18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Add item</a:t>
            </a:r>
            <a:endParaRPr lang="en-US" altLang="zh-TW" sz="1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1388474" y="1813448"/>
            <a:ext cx="6213806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thisdict</a:t>
            </a:r>
            <a: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= {</a:t>
            </a:r>
            <a:b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 "brand": "Ford",</a:t>
            </a:r>
            <a:b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 "model": "Mustang",</a:t>
            </a:r>
            <a:b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 "year": 1964,</a:t>
            </a:r>
            <a:b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 </a:t>
            </a:r>
            <a:r>
              <a:rPr lang="en-US" altLang="zh-TW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}</a:t>
            </a:r>
          </a:p>
          <a:p>
            <a:endParaRPr lang="en-US" altLang="zh-TW" dirty="0" smtClean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zh-TW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thisdict.update</a:t>
            </a:r>
            <a: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({"color": "red</a:t>
            </a:r>
            <a:r>
              <a:rPr lang="en-US" altLang="zh-TW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"})</a:t>
            </a:r>
          </a:p>
          <a:p>
            <a:r>
              <a:rPr lang="en-US" altLang="zh-TW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print(</a:t>
            </a:r>
            <a:r>
              <a:rPr lang="en-US" altLang="zh-TW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thisdict</a:t>
            </a:r>
            <a: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en-US" altLang="zh-TW" dirty="0" smtClean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8473" y="4263316"/>
            <a:ext cx="7607145" cy="531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0488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561817" y="215364"/>
            <a:ext cx="6891067" cy="648896"/>
          </a:xfrm>
        </p:spPr>
        <p:txBody>
          <a:bodyPr/>
          <a:lstStyle/>
          <a:p>
            <a:r>
              <a:rPr lang="en-US" altLang="zh-TW" dirty="0" smtClean="0"/>
              <a:t>Python Data Types</a:t>
            </a:r>
            <a:endParaRPr lang="zh-TW" altLang="en-US" dirty="0"/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592986" y="1005804"/>
            <a:ext cx="8302073" cy="4140351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2800" b="1" dirty="0" smtClean="0"/>
              <a:t>Dictionary</a:t>
            </a:r>
            <a:endParaRPr lang="en-US" altLang="zh-TW" sz="2400" dirty="0" smtClean="0"/>
          </a:p>
          <a:p>
            <a:pPr lvl="1"/>
            <a:r>
              <a:rPr lang="en-US" altLang="zh-TW" sz="18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Remove item</a:t>
            </a:r>
            <a:endParaRPr lang="en-US" altLang="zh-TW" sz="1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1388474" y="1813448"/>
            <a:ext cx="6213806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thisdict</a:t>
            </a:r>
            <a: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= {</a:t>
            </a:r>
            <a:b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 "brand": "Ford",</a:t>
            </a:r>
            <a:b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 "model": "Mustang",</a:t>
            </a:r>
            <a:b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 "year": 1964,</a:t>
            </a:r>
            <a:b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 </a:t>
            </a:r>
            <a:r>
              <a:rPr lang="en-US" altLang="zh-TW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}</a:t>
            </a:r>
          </a:p>
          <a:p>
            <a:endParaRPr lang="en-US" altLang="zh-TW" dirty="0" smtClean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zh-TW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thisdict.pop</a:t>
            </a:r>
            <a: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("model</a:t>
            </a:r>
            <a:r>
              <a:rPr lang="en-US" altLang="zh-TW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")</a:t>
            </a:r>
          </a:p>
          <a:p>
            <a:r>
              <a:rPr lang="en-US" altLang="zh-TW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print(</a:t>
            </a:r>
            <a:r>
              <a:rPr lang="en-US" altLang="zh-TW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thisdict</a:t>
            </a:r>
            <a: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en-US" altLang="zh-TW" dirty="0" smtClean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8474" y="4263315"/>
            <a:ext cx="5022959" cy="743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4342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561817" y="215364"/>
            <a:ext cx="6891067" cy="648896"/>
          </a:xfrm>
        </p:spPr>
        <p:txBody>
          <a:bodyPr/>
          <a:lstStyle/>
          <a:p>
            <a:r>
              <a:rPr lang="en-US" altLang="zh-TW" dirty="0" smtClean="0"/>
              <a:t>Python JSON</a:t>
            </a:r>
            <a:endParaRPr lang="zh-TW" altLang="en-US" dirty="0"/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592986" y="952641"/>
            <a:ext cx="8302073" cy="482751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2800" b="1" dirty="0" smtClean="0">
                <a:solidFill>
                  <a:srgbClr val="0000FF"/>
                </a:solidFill>
              </a:rPr>
              <a:t>J</a:t>
            </a:r>
            <a:r>
              <a:rPr lang="en-US" altLang="zh-TW" sz="2800" b="1" dirty="0" smtClean="0"/>
              <a:t>ava</a:t>
            </a:r>
            <a:r>
              <a:rPr lang="en-US" altLang="zh-TW" sz="2800" b="1" dirty="0" smtClean="0">
                <a:solidFill>
                  <a:srgbClr val="0000FF"/>
                </a:solidFill>
              </a:rPr>
              <a:t>S</a:t>
            </a:r>
            <a:r>
              <a:rPr lang="en-US" altLang="zh-TW" sz="2800" b="1" dirty="0" smtClean="0"/>
              <a:t>cript </a:t>
            </a:r>
            <a:r>
              <a:rPr lang="en-US" altLang="zh-TW" sz="2800" b="1" dirty="0" smtClean="0">
                <a:solidFill>
                  <a:srgbClr val="0000FF"/>
                </a:solidFill>
              </a:rPr>
              <a:t>O</a:t>
            </a:r>
            <a:r>
              <a:rPr lang="en-US" altLang="zh-TW" sz="2800" b="1" dirty="0" smtClean="0"/>
              <a:t>bject </a:t>
            </a:r>
            <a:r>
              <a:rPr lang="en-US" altLang="zh-TW" sz="2800" b="1" dirty="0" smtClean="0">
                <a:solidFill>
                  <a:srgbClr val="0000FF"/>
                </a:solidFill>
              </a:rPr>
              <a:t>N</a:t>
            </a:r>
            <a:r>
              <a:rPr lang="en-US" altLang="zh-TW" sz="2800" b="1" dirty="0" smtClean="0"/>
              <a:t>otation</a:t>
            </a:r>
            <a:endParaRPr lang="en-US" altLang="zh-TW" sz="2400" dirty="0" smtClean="0"/>
          </a:p>
        </p:txBody>
      </p:sp>
      <p:sp>
        <p:nvSpPr>
          <p:cNvPr id="6" name="文字方塊 5"/>
          <p:cNvSpPr txBox="1"/>
          <p:nvPr/>
        </p:nvSpPr>
        <p:spPr>
          <a:xfrm>
            <a:off x="1016335" y="1495208"/>
            <a:ext cx="6213806" cy="34163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{</a:t>
            </a:r>
          </a:p>
          <a:p>
            <a: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"</a:t>
            </a:r>
            <a:r>
              <a:rPr lang="en-US" altLang="zh-TW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first_name</a:t>
            </a:r>
            <a: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": "John",</a:t>
            </a:r>
          </a:p>
          <a:p>
            <a: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"</a:t>
            </a:r>
            <a:r>
              <a:rPr lang="en-US" altLang="zh-TW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last_name</a:t>
            </a:r>
            <a: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": "Smith",</a:t>
            </a:r>
          </a:p>
          <a:p>
            <a: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"</a:t>
            </a:r>
            <a:r>
              <a:rPr lang="en-US" altLang="zh-TW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is_alive</a:t>
            </a:r>
            <a: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": true,</a:t>
            </a:r>
          </a:p>
          <a:p>
            <a: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"age": 27,</a:t>
            </a:r>
          </a:p>
          <a:p>
            <a: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"address": {</a:t>
            </a:r>
          </a:p>
          <a:p>
            <a: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</a:t>
            </a:r>
            <a:r>
              <a:rPr lang="en-US" altLang="zh-TW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"</a:t>
            </a:r>
            <a:r>
              <a:rPr lang="en-US" altLang="zh-TW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street_address</a:t>
            </a:r>
            <a: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": "21 2nd Street",</a:t>
            </a:r>
          </a:p>
          <a:p>
            <a: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</a:t>
            </a:r>
            <a:r>
              <a:rPr lang="en-US" altLang="zh-TW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</a:t>
            </a:r>
            <a: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"city": "New York",</a:t>
            </a:r>
          </a:p>
          <a:p>
            <a: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</a:t>
            </a:r>
            <a:r>
              <a:rPr lang="en-US" altLang="zh-TW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"</a:t>
            </a:r>
            <a: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state": "NY",</a:t>
            </a:r>
          </a:p>
          <a:p>
            <a: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</a:t>
            </a:r>
            <a:r>
              <a:rPr lang="en-US" altLang="zh-TW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</a:t>
            </a:r>
            <a: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"</a:t>
            </a:r>
            <a:r>
              <a:rPr lang="en-US" altLang="zh-TW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postal_code</a:t>
            </a:r>
            <a: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": "10021-3100"</a:t>
            </a:r>
          </a:p>
          <a:p>
            <a: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},</a:t>
            </a:r>
          </a:p>
          <a:p>
            <a: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"</a:t>
            </a:r>
            <a:r>
              <a:rPr lang="en-US" altLang="zh-TW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phone_numbers</a:t>
            </a:r>
            <a: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": </a:t>
            </a:r>
            <a:r>
              <a:rPr lang="en-US" altLang="zh-TW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[</a:t>
            </a:r>
            <a:endParaRPr lang="en-US" altLang="zh-TW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53930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/>
          <p:cNvSpPr txBox="1"/>
          <p:nvPr/>
        </p:nvSpPr>
        <p:spPr>
          <a:xfrm>
            <a:off x="1611759" y="176774"/>
            <a:ext cx="6213806" cy="50783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{</a:t>
            </a:r>
          </a:p>
          <a:p>
            <a:r>
              <a:rPr lang="en-US" altLang="zh-TW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"</a:t>
            </a:r>
            <a:r>
              <a:rPr lang="en-US" altLang="zh-TW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phone_numbers</a:t>
            </a:r>
            <a: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": </a:t>
            </a:r>
            <a:r>
              <a:rPr lang="en-US" altLang="zh-TW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[</a:t>
            </a:r>
          </a:p>
          <a:p>
            <a: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{</a:t>
            </a:r>
          </a:p>
          <a:p>
            <a: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</a:t>
            </a:r>
            <a:r>
              <a:rPr lang="en-US" altLang="zh-TW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"</a:t>
            </a:r>
            <a: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type": "home",</a:t>
            </a:r>
          </a:p>
          <a:p>
            <a: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</a:t>
            </a:r>
            <a:r>
              <a:rPr lang="en-US" altLang="zh-TW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</a:t>
            </a:r>
            <a: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"number": "212 555-1234"</a:t>
            </a:r>
          </a:p>
          <a:p>
            <a: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},</a:t>
            </a:r>
          </a:p>
          <a:p>
            <a: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{</a:t>
            </a:r>
          </a:p>
          <a:p>
            <a: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</a:t>
            </a:r>
            <a:r>
              <a:rPr lang="en-US" altLang="zh-TW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"</a:t>
            </a:r>
            <a: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type": "office",</a:t>
            </a:r>
          </a:p>
          <a:p>
            <a: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</a:t>
            </a:r>
            <a:r>
              <a:rPr lang="en-US" altLang="zh-TW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"</a:t>
            </a:r>
            <a: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number": "646 555-4567"</a:t>
            </a:r>
          </a:p>
          <a:p>
            <a: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}</a:t>
            </a:r>
          </a:p>
          <a:p>
            <a: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lang="en-US" altLang="zh-TW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]</a:t>
            </a:r>
            <a: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</a:t>
            </a:r>
          </a:p>
          <a:p>
            <a: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"children": [</a:t>
            </a:r>
          </a:p>
          <a:p>
            <a: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"Catherine",</a:t>
            </a:r>
          </a:p>
          <a:p>
            <a: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"Thomas",</a:t>
            </a:r>
          </a:p>
          <a:p>
            <a: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"Trevor"</a:t>
            </a:r>
          </a:p>
          <a:p>
            <a: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],</a:t>
            </a:r>
          </a:p>
          <a:p>
            <a: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"spouse": null</a:t>
            </a:r>
          </a:p>
          <a:p>
            <a:r>
              <a:rPr lang="en-US" altLang="zh-TW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4202038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561817" y="215364"/>
            <a:ext cx="6891067" cy="648896"/>
          </a:xfrm>
        </p:spPr>
        <p:txBody>
          <a:bodyPr/>
          <a:lstStyle/>
          <a:p>
            <a:r>
              <a:rPr lang="en-US" altLang="zh-TW" dirty="0" smtClean="0"/>
              <a:t>Python JSON</a:t>
            </a:r>
            <a:endParaRPr lang="zh-TW" altLang="en-US" dirty="0"/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592986" y="952641"/>
            <a:ext cx="8302073" cy="482751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2800" b="1" dirty="0" smtClean="0">
                <a:solidFill>
                  <a:srgbClr val="0000FF"/>
                </a:solidFill>
              </a:rPr>
              <a:t>Convert from JSON to Python</a:t>
            </a:r>
            <a:endParaRPr lang="en-US" altLang="zh-TW" sz="2400" dirty="0" smtClean="0"/>
          </a:p>
        </p:txBody>
      </p:sp>
      <p:sp>
        <p:nvSpPr>
          <p:cNvPr id="6" name="文字方塊 5"/>
          <p:cNvSpPr txBox="1"/>
          <p:nvPr/>
        </p:nvSpPr>
        <p:spPr>
          <a:xfrm>
            <a:off x="1016335" y="1495208"/>
            <a:ext cx="6213806" cy="286232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import </a:t>
            </a:r>
            <a:r>
              <a:rPr lang="en-US" altLang="zh-TW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json</a:t>
            </a:r>
            <a: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/>
            </a:r>
            <a:b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/>
            </a:r>
            <a:b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# some JSON:</a:t>
            </a:r>
            <a:b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x =  '</a:t>
            </a:r>
            <a:r>
              <a:rPr lang="en-US" altLang="zh-TW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{ "</a:t>
            </a:r>
            <a:r>
              <a:rPr lang="en-US" altLang="zh-TW" dirty="0" err="1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name":"John</a:t>
            </a:r>
            <a:r>
              <a:rPr lang="en-US" altLang="zh-TW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", "age":30, "</a:t>
            </a:r>
            <a:r>
              <a:rPr lang="en-US" altLang="zh-TW" dirty="0" err="1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city":"New</a:t>
            </a:r>
            <a:r>
              <a:rPr lang="en-US" altLang="zh-TW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York"}</a:t>
            </a:r>
            <a: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'</a:t>
            </a:r>
            <a:b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/>
            </a:r>
            <a:b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# parse x:</a:t>
            </a:r>
            <a:b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y = </a:t>
            </a:r>
            <a:r>
              <a:rPr lang="en-US" altLang="zh-TW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json.loads</a:t>
            </a:r>
            <a: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(x)</a:t>
            </a:r>
            <a:b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/>
            </a:r>
            <a:b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# the result is a Python dictionary:</a:t>
            </a:r>
            <a:b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print(y["age"])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335" y="4417346"/>
            <a:ext cx="764371" cy="726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3858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561817" y="215364"/>
            <a:ext cx="6891067" cy="648896"/>
          </a:xfrm>
        </p:spPr>
        <p:txBody>
          <a:bodyPr/>
          <a:lstStyle/>
          <a:p>
            <a:r>
              <a:rPr lang="en-US" altLang="zh-TW" dirty="0" smtClean="0"/>
              <a:t>Python JSON</a:t>
            </a:r>
            <a:endParaRPr lang="zh-TW" altLang="en-US" dirty="0"/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592986" y="952641"/>
            <a:ext cx="8302073" cy="482751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2800" dirty="0" smtClean="0"/>
              <a:t>Convert from </a:t>
            </a:r>
            <a:r>
              <a:rPr lang="en-US" altLang="zh-TW" sz="2800" dirty="0" smtClean="0">
                <a:solidFill>
                  <a:srgbClr val="0000FF"/>
                </a:solidFill>
              </a:rPr>
              <a:t>JSON </a:t>
            </a:r>
            <a:r>
              <a:rPr lang="en-US" altLang="zh-TW" sz="2800" b="1" dirty="0" smtClean="0">
                <a:solidFill>
                  <a:srgbClr val="0000FF"/>
                </a:solidFill>
              </a:rPr>
              <a:t>string</a:t>
            </a:r>
            <a:r>
              <a:rPr lang="en-US" altLang="zh-TW" sz="2800" dirty="0" smtClean="0">
                <a:solidFill>
                  <a:srgbClr val="0000FF"/>
                </a:solidFill>
              </a:rPr>
              <a:t> </a:t>
            </a:r>
            <a:r>
              <a:rPr lang="en-US" altLang="zh-TW" sz="2800" dirty="0" smtClean="0"/>
              <a:t>to Python</a:t>
            </a:r>
            <a:endParaRPr lang="en-US" altLang="zh-TW" sz="2400" dirty="0" smtClean="0"/>
          </a:p>
        </p:txBody>
      </p:sp>
      <p:sp>
        <p:nvSpPr>
          <p:cNvPr id="6" name="文字方塊 5"/>
          <p:cNvSpPr txBox="1"/>
          <p:nvPr/>
        </p:nvSpPr>
        <p:spPr>
          <a:xfrm>
            <a:off x="1016335" y="1495208"/>
            <a:ext cx="6213806" cy="286232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import </a:t>
            </a:r>
            <a:r>
              <a:rPr lang="en-US" altLang="zh-TW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json</a:t>
            </a:r>
            <a: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/>
            </a:r>
            <a:b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/>
            </a:r>
            <a:b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# some JSON:</a:t>
            </a:r>
            <a:b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x =  '</a:t>
            </a:r>
            <a:r>
              <a:rPr lang="en-US" altLang="zh-TW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{ "</a:t>
            </a:r>
            <a:r>
              <a:rPr lang="en-US" altLang="zh-TW" dirty="0" err="1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name":"John</a:t>
            </a:r>
            <a:r>
              <a:rPr lang="en-US" altLang="zh-TW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", "age":30, "</a:t>
            </a:r>
            <a:r>
              <a:rPr lang="en-US" altLang="zh-TW" dirty="0" err="1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city":"New</a:t>
            </a:r>
            <a:r>
              <a:rPr lang="en-US" altLang="zh-TW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York"}</a:t>
            </a:r>
            <a: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'</a:t>
            </a:r>
            <a:b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/>
            </a:r>
            <a:b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# parse x:</a:t>
            </a:r>
            <a:b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y = </a:t>
            </a:r>
            <a:r>
              <a:rPr lang="en-US" altLang="zh-TW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json.loads</a:t>
            </a:r>
            <a: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(x)</a:t>
            </a:r>
            <a:b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/>
            </a:r>
            <a:b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# </a:t>
            </a:r>
            <a:r>
              <a:rPr lang="en-US" altLang="zh-TW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result is a Python dictionary</a:t>
            </a:r>
            <a: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  <a:b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print(y["age"])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335" y="4417346"/>
            <a:ext cx="764371" cy="726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6543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561817" y="215364"/>
            <a:ext cx="6891067" cy="648896"/>
          </a:xfrm>
        </p:spPr>
        <p:txBody>
          <a:bodyPr/>
          <a:lstStyle/>
          <a:p>
            <a:r>
              <a:rPr lang="en-US" altLang="zh-TW" dirty="0" smtClean="0"/>
              <a:t>Python JSON</a:t>
            </a:r>
            <a:endParaRPr lang="zh-TW" altLang="en-US" dirty="0"/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592986" y="952641"/>
            <a:ext cx="8302073" cy="482751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Convert from Python to </a:t>
            </a:r>
            <a:r>
              <a:rPr lang="en-US" altLang="zh-TW" dirty="0" smtClean="0">
                <a:solidFill>
                  <a:srgbClr val="0000FF"/>
                </a:solidFill>
              </a:rPr>
              <a:t>JSON string</a:t>
            </a:r>
            <a:endParaRPr lang="en-US" altLang="zh-TW" dirty="0">
              <a:solidFill>
                <a:srgbClr val="0000FF"/>
              </a:solidFill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1016335" y="1495208"/>
            <a:ext cx="6213806" cy="25853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x </a:t>
            </a:r>
            <a: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= {</a:t>
            </a:r>
            <a:b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 "name": "John",</a:t>
            </a:r>
            <a:b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 "age": 30,</a:t>
            </a:r>
            <a:b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 "city": "New York"</a:t>
            </a:r>
            <a:b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}</a:t>
            </a:r>
            <a:b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/>
            </a:r>
            <a:b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# convert into JSON:</a:t>
            </a:r>
            <a:b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y = </a:t>
            </a:r>
            <a:r>
              <a:rPr lang="en-US" altLang="zh-TW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json.dumps</a:t>
            </a:r>
            <a: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(x)</a:t>
            </a:r>
            <a:b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TW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print(y</a:t>
            </a:r>
            <a: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334" y="4140346"/>
            <a:ext cx="6962707" cy="739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6257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561817" y="215364"/>
            <a:ext cx="6891067" cy="648896"/>
          </a:xfrm>
        </p:spPr>
        <p:txBody>
          <a:bodyPr/>
          <a:lstStyle/>
          <a:p>
            <a:r>
              <a:rPr lang="en-US" altLang="zh-TW" dirty="0" smtClean="0"/>
              <a:t>Python JSON</a:t>
            </a:r>
            <a:endParaRPr lang="zh-TW" altLang="en-US" dirty="0"/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592986" y="952641"/>
            <a:ext cx="8302073" cy="482751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Convert from Python to </a:t>
            </a:r>
            <a:r>
              <a:rPr lang="en-US" altLang="zh-TW" dirty="0" smtClean="0">
                <a:solidFill>
                  <a:srgbClr val="0000FF"/>
                </a:solidFill>
              </a:rPr>
              <a:t>JSON string</a:t>
            </a:r>
            <a:endParaRPr lang="en-US" altLang="zh-TW" dirty="0">
              <a:solidFill>
                <a:srgbClr val="0000FF"/>
              </a:solidFill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1016335" y="1495208"/>
            <a:ext cx="6213806" cy="35394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x = {</a:t>
            </a:r>
            <a:br>
              <a:rPr lang="en-US" altLang="zh-TW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TW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 </a:t>
            </a:r>
            <a:r>
              <a:rPr lang="en-US" altLang="zh-TW" sz="16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"</a:t>
            </a:r>
            <a:r>
              <a:rPr lang="en-US" altLang="zh-TW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name": "John",</a:t>
            </a:r>
            <a:br>
              <a:rPr lang="en-US" altLang="zh-TW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TW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en-US" altLang="zh-TW" sz="16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lang="en-US" altLang="zh-TW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"age": 30,</a:t>
            </a:r>
            <a:br>
              <a:rPr lang="en-US" altLang="zh-TW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TW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 </a:t>
            </a:r>
            <a:r>
              <a:rPr lang="en-US" altLang="zh-TW" sz="16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"</a:t>
            </a:r>
            <a:r>
              <a:rPr lang="en-US" altLang="zh-TW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married": True,</a:t>
            </a:r>
            <a:br>
              <a:rPr lang="en-US" altLang="zh-TW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TW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 </a:t>
            </a:r>
            <a:r>
              <a:rPr lang="en-US" altLang="zh-TW" sz="16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"</a:t>
            </a:r>
            <a:r>
              <a:rPr lang="en-US" altLang="zh-TW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divorced": False,</a:t>
            </a:r>
            <a:br>
              <a:rPr lang="en-US" altLang="zh-TW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TW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 </a:t>
            </a:r>
            <a:r>
              <a:rPr lang="en-US" altLang="zh-TW" sz="16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"</a:t>
            </a:r>
            <a:r>
              <a:rPr lang="en-US" altLang="zh-TW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children": ("</a:t>
            </a:r>
            <a:r>
              <a:rPr lang="en-US" altLang="zh-TW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Ann","Billy</a:t>
            </a:r>
            <a:r>
              <a:rPr lang="en-US" altLang="zh-TW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"),</a:t>
            </a:r>
            <a:br>
              <a:rPr lang="en-US" altLang="zh-TW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TW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 </a:t>
            </a:r>
            <a:r>
              <a:rPr lang="en-US" altLang="zh-TW" sz="16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"</a:t>
            </a:r>
            <a:r>
              <a:rPr lang="en-US" altLang="zh-TW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pets": None,</a:t>
            </a:r>
            <a:br>
              <a:rPr lang="en-US" altLang="zh-TW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TW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en-US" altLang="zh-TW" sz="16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lang="en-US" altLang="zh-TW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"cars": [</a:t>
            </a:r>
            <a:br>
              <a:rPr lang="en-US" altLang="zh-TW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TW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   </a:t>
            </a:r>
            <a:r>
              <a:rPr lang="en-US" altLang="zh-TW" sz="16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{"</a:t>
            </a:r>
            <a:r>
              <a:rPr lang="en-US" altLang="zh-TW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model": "BMW 230", "mpg": 27.5},</a:t>
            </a:r>
            <a:br>
              <a:rPr lang="en-US" altLang="zh-TW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TW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   </a:t>
            </a:r>
            <a:r>
              <a:rPr lang="en-US" altLang="zh-TW" sz="16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{"</a:t>
            </a:r>
            <a:r>
              <a:rPr lang="en-US" altLang="zh-TW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model": "Ford Edge", "mpg": 24.1}</a:t>
            </a:r>
            <a:br>
              <a:rPr lang="en-US" altLang="zh-TW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TW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 </a:t>
            </a:r>
            <a:r>
              <a:rPr lang="en-US" altLang="zh-TW" sz="16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]</a:t>
            </a:r>
            <a:r>
              <a:rPr lang="en-US" altLang="zh-TW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/>
            </a:r>
            <a:br>
              <a:rPr lang="en-US" altLang="zh-TW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TW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}</a:t>
            </a:r>
            <a:br>
              <a:rPr lang="en-US" altLang="zh-TW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TW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/>
            </a:r>
            <a:br>
              <a:rPr lang="en-US" altLang="zh-TW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TW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print(</a:t>
            </a:r>
            <a:r>
              <a:rPr lang="en-US" altLang="zh-TW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json.dumps</a:t>
            </a:r>
            <a:r>
              <a:rPr lang="en-US" altLang="zh-TW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(x))</a:t>
            </a:r>
          </a:p>
        </p:txBody>
      </p:sp>
    </p:spTree>
    <p:extLst>
      <p:ext uri="{BB962C8B-B14F-4D97-AF65-F5344CB8AC3E}">
        <p14:creationId xmlns:p14="http://schemas.microsoft.com/office/powerpoint/2010/main" val="17037207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561817" y="215364"/>
            <a:ext cx="6891067" cy="648896"/>
          </a:xfrm>
        </p:spPr>
        <p:txBody>
          <a:bodyPr/>
          <a:lstStyle/>
          <a:p>
            <a:r>
              <a:rPr lang="en-US" altLang="zh-TW" dirty="0" smtClean="0"/>
              <a:t>Python Data Types</a:t>
            </a:r>
            <a:endParaRPr lang="zh-TW" altLang="en-US" dirty="0"/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592986" y="1133398"/>
            <a:ext cx="8302073" cy="377884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2800" b="1" dirty="0" smtClean="0"/>
              <a:t>tuple</a:t>
            </a:r>
          </a:p>
          <a:p>
            <a:pPr lvl="1"/>
            <a:r>
              <a:rPr lang="en-US" altLang="zh-TW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</a:t>
            </a:r>
            <a:r>
              <a:rPr lang="en-US" altLang="zh-TW" sz="24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uple length</a:t>
            </a:r>
          </a:p>
          <a:p>
            <a:pPr lvl="1"/>
            <a:endParaRPr lang="en-US" altLang="zh-TW" sz="2400" dirty="0"/>
          </a:p>
          <a:p>
            <a:pPr lvl="1"/>
            <a:endParaRPr lang="en-US" altLang="zh-TW" sz="2400" dirty="0" smtClean="0"/>
          </a:p>
          <a:p>
            <a:pPr lvl="1"/>
            <a:endParaRPr lang="en-US" altLang="zh-TW" sz="2400" dirty="0"/>
          </a:p>
          <a:p>
            <a:pPr lvl="1"/>
            <a:endParaRPr lang="en-US" altLang="zh-TW" sz="2400" dirty="0" smtClean="0"/>
          </a:p>
          <a:p>
            <a:pPr lvl="1"/>
            <a:r>
              <a:rPr lang="en-US" altLang="zh-TW" sz="24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Only one item tuple</a:t>
            </a:r>
            <a:endParaRPr lang="en-US" altLang="zh-TW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1399106" y="2271387"/>
            <a:ext cx="621380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thistuple</a:t>
            </a:r>
            <a: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= ("apple", "banana", "cherry")</a:t>
            </a:r>
            <a:b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print(</a:t>
            </a:r>
            <a:r>
              <a:rPr lang="en-US" altLang="zh-TW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len</a:t>
            </a:r>
            <a: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altLang="zh-TW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thistuple</a:t>
            </a:r>
            <a: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))</a:t>
            </a:r>
            <a:endParaRPr lang="en-US" altLang="zh-TW" dirty="0" smtClean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9106" y="3044741"/>
            <a:ext cx="522143" cy="580159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1399106" y="4329421"/>
            <a:ext cx="621380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thistuple</a:t>
            </a:r>
            <a: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= ("apple"</a:t>
            </a:r>
            <a:r>
              <a:rPr lang="en-US" altLang="zh-TW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 </a:t>
            </a:r>
            <a:r>
              <a:rPr lang="en-US" altLang="zh-TW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1280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561817" y="215364"/>
            <a:ext cx="6891067" cy="648896"/>
          </a:xfrm>
        </p:spPr>
        <p:txBody>
          <a:bodyPr/>
          <a:lstStyle/>
          <a:p>
            <a:r>
              <a:rPr lang="en-US" altLang="zh-TW" dirty="0" smtClean="0"/>
              <a:t>Python JSON</a:t>
            </a:r>
            <a:endParaRPr lang="zh-TW" altLang="en-US" dirty="0"/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592986" y="952641"/>
            <a:ext cx="8302073" cy="482751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Convert from Python to </a:t>
            </a:r>
            <a:r>
              <a:rPr lang="en-US" altLang="zh-TW" dirty="0" smtClean="0">
                <a:solidFill>
                  <a:srgbClr val="0000FF"/>
                </a:solidFill>
              </a:rPr>
              <a:t>JSON string</a:t>
            </a:r>
            <a:endParaRPr lang="en-US" altLang="zh-TW" dirty="0">
              <a:solidFill>
                <a:srgbClr val="0000FF"/>
              </a:solidFill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51" y="1652340"/>
            <a:ext cx="7758928" cy="569865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1" y="2222204"/>
            <a:ext cx="5414409" cy="523493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51" y="2745696"/>
            <a:ext cx="8540391" cy="505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2076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561817" y="215364"/>
            <a:ext cx="6891067" cy="648896"/>
          </a:xfrm>
        </p:spPr>
        <p:txBody>
          <a:bodyPr/>
          <a:lstStyle/>
          <a:p>
            <a:r>
              <a:rPr lang="en-US" altLang="zh-TW" dirty="0" smtClean="0"/>
              <a:t>Python JSON</a:t>
            </a:r>
            <a:endParaRPr lang="zh-TW" altLang="en-US" dirty="0"/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592986" y="952641"/>
            <a:ext cx="8302073" cy="482751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 smtClean="0"/>
              <a:t>JSON in ACTS 3.0</a:t>
            </a:r>
            <a:endParaRPr lang="en-US" altLang="zh-TW" dirty="0"/>
          </a:p>
        </p:txBody>
      </p:sp>
      <p:sp>
        <p:nvSpPr>
          <p:cNvPr id="10" name="文字方塊 9"/>
          <p:cNvSpPr txBox="1"/>
          <p:nvPr/>
        </p:nvSpPr>
        <p:spPr>
          <a:xfrm>
            <a:off x="978857" y="1776215"/>
            <a:ext cx="6213806" cy="10772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1600" dirty="0">
                <a:latin typeface="Calibri" panose="020F0502020204030204" pitchFamily="34" charset="0"/>
                <a:cs typeface="Calibri" panose="020F0502020204030204" pitchFamily="34" charset="0"/>
              </a:rPr>
              <a:t>{</a:t>
            </a:r>
          </a:p>
          <a:p>
            <a:r>
              <a:rPr lang="en-US" altLang="zh-TW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    "$</a:t>
            </a:r>
            <a:r>
              <a:rPr lang="en-US" altLang="zh-TW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first_etherwan_btn</a:t>
            </a:r>
            <a:r>
              <a:rPr lang="en-US" altLang="zh-TW" sz="1600" dirty="0">
                <a:latin typeface="Calibri" panose="020F0502020204030204" pitchFamily="34" charset="0"/>
                <a:cs typeface="Calibri" panose="020F0502020204030204" pitchFamily="34" charset="0"/>
              </a:rPr>
              <a:t>": "Network_Broadband_Broad_Edit3",</a:t>
            </a:r>
          </a:p>
          <a:p>
            <a:r>
              <a:rPr lang="en-US" altLang="zh-TW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    "$</a:t>
            </a:r>
            <a:r>
              <a:rPr lang="en-US" altLang="zh-TW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second_etherwan_btn</a:t>
            </a:r>
            <a:r>
              <a:rPr lang="en-US" altLang="zh-TW" sz="1600" dirty="0">
                <a:latin typeface="Calibri" panose="020F0502020204030204" pitchFamily="34" charset="0"/>
                <a:cs typeface="Calibri" panose="020F0502020204030204" pitchFamily="34" charset="0"/>
              </a:rPr>
              <a:t>": "</a:t>
            </a:r>
            <a:r>
              <a:rPr lang="en-US" altLang="zh-TW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Network_Broadband_Broad_Edit4,</a:t>
            </a:r>
          </a:p>
          <a:p>
            <a:r>
              <a:rPr lang="en-US" altLang="zh-TW" sz="1600" dirty="0">
                <a:latin typeface="Calibri" panose="020F0502020204030204" pitchFamily="34" charset="0"/>
                <a:cs typeface="Calibri" panose="020F0502020204030204" pitchFamily="34" charset="0"/>
              </a:rPr>
              <a:t>}</a:t>
            </a:r>
          </a:p>
        </p:txBody>
      </p:sp>
      <p:sp>
        <p:nvSpPr>
          <p:cNvPr id="5" name="文字方塊 4"/>
          <p:cNvSpPr txBox="1"/>
          <p:nvPr/>
        </p:nvSpPr>
        <p:spPr>
          <a:xfrm>
            <a:off x="896410" y="1478844"/>
            <a:ext cx="274619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500" b="1" dirty="0" smtClean="0"/>
              <a:t>In Device variable file:</a:t>
            </a:r>
            <a:endParaRPr lang="zh-TW" altLang="en-US" sz="1500" b="1" dirty="0" err="1" smtClean="0"/>
          </a:p>
        </p:txBody>
      </p:sp>
      <p:sp>
        <p:nvSpPr>
          <p:cNvPr id="11" name="文字方塊 10"/>
          <p:cNvSpPr txBox="1"/>
          <p:nvPr/>
        </p:nvSpPr>
        <p:spPr>
          <a:xfrm>
            <a:off x="966367" y="3180289"/>
            <a:ext cx="6213806" cy="206210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1600" dirty="0">
                <a:latin typeface="Calibri" panose="020F0502020204030204" pitchFamily="34" charset="0"/>
                <a:cs typeface="Calibri" panose="020F0502020204030204" pitchFamily="34" charset="0"/>
              </a:rPr>
              <a:t>class </a:t>
            </a:r>
            <a:r>
              <a:rPr lang="en-US" altLang="zh-TW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Web_Setup_ETHER_WAN</a:t>
            </a:r>
            <a:r>
              <a:rPr lang="en-US" altLang="zh-TW" sz="1600" dirty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altLang="zh-TW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Web_Setup_WAN</a:t>
            </a:r>
            <a:r>
              <a:rPr lang="en-US" altLang="zh-TW" sz="1600" dirty="0">
                <a:latin typeface="Calibri" panose="020F0502020204030204" pitchFamily="34" charset="0"/>
                <a:cs typeface="Calibri" panose="020F0502020204030204" pitchFamily="34" charset="0"/>
              </a:rPr>
              <a:t>):</a:t>
            </a:r>
          </a:p>
          <a:p>
            <a:r>
              <a:rPr lang="en-US" altLang="zh-TW" sz="1600" dirty="0">
                <a:latin typeface="Calibri" panose="020F0502020204030204" pitchFamily="34" charset="0"/>
                <a:cs typeface="Calibri" panose="020F0502020204030204" pitchFamily="34" charset="0"/>
              </a:rPr>
              <a:t>    </a:t>
            </a:r>
            <a:r>
              <a:rPr lang="en-US" altLang="zh-TW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lang="en-US" altLang="zh-TW" sz="16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def</a:t>
            </a:r>
            <a:r>
              <a:rPr lang="en-US" altLang="zh-TW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1600" dirty="0">
                <a:latin typeface="Calibri" panose="020F0502020204030204" pitchFamily="34" charset="0"/>
                <a:cs typeface="Calibri" panose="020F0502020204030204" pitchFamily="34" charset="0"/>
              </a:rPr>
              <a:t>__</a:t>
            </a:r>
            <a:r>
              <a:rPr lang="en-US" altLang="zh-TW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init</a:t>
            </a:r>
            <a:r>
              <a:rPr lang="en-US" altLang="zh-TW" sz="1600" dirty="0">
                <a:latin typeface="Calibri" panose="020F0502020204030204" pitchFamily="34" charset="0"/>
                <a:cs typeface="Calibri" panose="020F0502020204030204" pitchFamily="34" charset="0"/>
              </a:rPr>
              <a:t>__(self, </a:t>
            </a:r>
            <a:r>
              <a:rPr lang="en-US" altLang="zh-TW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lineNum</a:t>
            </a:r>
            <a:r>
              <a:rPr lang="en-US" altLang="zh-TW" sz="1600" dirty="0">
                <a:latin typeface="Calibri" panose="020F0502020204030204" pitchFamily="34" charset="0"/>
                <a:cs typeface="Calibri" panose="020F0502020204030204" pitchFamily="34" charset="0"/>
              </a:rPr>
              <a:t>=''):</a:t>
            </a:r>
          </a:p>
          <a:p>
            <a:r>
              <a:rPr lang="en-US" altLang="zh-TW" sz="1600" dirty="0">
                <a:latin typeface="Calibri" panose="020F0502020204030204" pitchFamily="34" charset="0"/>
                <a:cs typeface="Calibri" panose="020F0502020204030204" pitchFamily="34" charset="0"/>
              </a:rPr>
              <a:t>        </a:t>
            </a:r>
            <a:r>
              <a:rPr lang="en-US" altLang="zh-TW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lang="en-US" altLang="zh-TW" sz="16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self.wan_type</a:t>
            </a:r>
            <a:r>
              <a:rPr lang="en-US" altLang="zh-TW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1600" dirty="0">
                <a:latin typeface="Calibri" panose="020F0502020204030204" pitchFamily="34" charset="0"/>
                <a:cs typeface="Calibri" panose="020F0502020204030204" pitchFamily="34" charset="0"/>
              </a:rPr>
              <a:t>= "ETHERWAN"</a:t>
            </a:r>
          </a:p>
          <a:p>
            <a:r>
              <a:rPr lang="en-US" altLang="zh-TW" sz="1600" dirty="0">
                <a:latin typeface="Calibri" panose="020F0502020204030204" pitchFamily="34" charset="0"/>
                <a:cs typeface="Calibri" panose="020F0502020204030204" pitchFamily="34" charset="0"/>
              </a:rPr>
              <a:t>        </a:t>
            </a:r>
            <a:r>
              <a:rPr lang="en-US" altLang="zh-TW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lang="en-US" altLang="zh-TW" sz="16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self.wan_btn</a:t>
            </a:r>
            <a:r>
              <a:rPr lang="en-US" altLang="zh-TW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1600" dirty="0">
                <a:latin typeface="Calibri" panose="020F0502020204030204" pitchFamily="34" charset="0"/>
                <a:cs typeface="Calibri" panose="020F0502020204030204" pitchFamily="34" charset="0"/>
              </a:rPr>
              <a:t>= </a:t>
            </a:r>
            <a:r>
              <a:rPr lang="en-US" altLang="zh-TW" sz="1600">
                <a:latin typeface="Calibri" panose="020F0502020204030204" pitchFamily="34" charset="0"/>
                <a:cs typeface="Calibri" panose="020F0502020204030204" pitchFamily="34" charset="0"/>
              </a:rPr>
              <a:t>{ </a:t>
            </a:r>
            <a:r>
              <a:rPr lang="en-US" altLang="zh-TW" sz="1600" smtClean="0">
                <a:latin typeface="Calibri" panose="020F0502020204030204" pitchFamily="34" charset="0"/>
                <a:cs typeface="Calibri" panose="020F0502020204030204" pitchFamily="34" charset="0"/>
              </a:rPr>
              <a:t> "</a:t>
            </a:r>
            <a:r>
              <a:rPr lang="en-US" altLang="zh-TW" sz="1600" dirty="0">
                <a:latin typeface="Calibri" panose="020F0502020204030204" pitchFamily="34" charset="0"/>
                <a:cs typeface="Calibri" panose="020F0502020204030204" pitchFamily="34" charset="0"/>
              </a:rPr>
              <a:t>1": </a:t>
            </a:r>
            <a:r>
              <a:rPr lang="en-US" altLang="zh-TW" sz="16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VAR</a:t>
            </a:r>
            <a:r>
              <a:rPr lang="en-US" altLang="zh-TW" sz="1600" dirty="0">
                <a:latin typeface="Calibri" panose="020F0502020204030204" pitchFamily="34" charset="0"/>
                <a:cs typeface="Calibri" panose="020F0502020204030204" pitchFamily="34" charset="0"/>
              </a:rPr>
              <a:t>("$</a:t>
            </a:r>
            <a:r>
              <a:rPr lang="en-US" altLang="zh-TW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first_etherwan_btn</a:t>
            </a:r>
            <a:r>
              <a:rPr lang="en-US" altLang="zh-TW" sz="1600" dirty="0">
                <a:latin typeface="Calibri" panose="020F0502020204030204" pitchFamily="34" charset="0"/>
                <a:cs typeface="Calibri" panose="020F0502020204030204" pitchFamily="34" charset="0"/>
              </a:rPr>
              <a:t>"),</a:t>
            </a:r>
          </a:p>
          <a:p>
            <a:r>
              <a:rPr lang="en-US" altLang="zh-TW" sz="1600" dirty="0">
                <a:latin typeface="Calibri" panose="020F0502020204030204" pitchFamily="34" charset="0"/>
                <a:cs typeface="Calibri" panose="020F0502020204030204" pitchFamily="34" charset="0"/>
              </a:rPr>
              <a:t>                         </a:t>
            </a:r>
            <a:r>
              <a:rPr lang="en-US" altLang="zh-TW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               "</a:t>
            </a:r>
            <a:r>
              <a:rPr lang="en-US" altLang="zh-TW" sz="1600" dirty="0">
                <a:latin typeface="Calibri" panose="020F0502020204030204" pitchFamily="34" charset="0"/>
                <a:cs typeface="Calibri" panose="020F0502020204030204" pitchFamily="34" charset="0"/>
              </a:rPr>
              <a:t>2": </a:t>
            </a:r>
            <a:r>
              <a:rPr lang="en-US" altLang="zh-TW" sz="16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VAR</a:t>
            </a:r>
            <a:r>
              <a:rPr lang="en-US" altLang="zh-TW" sz="1600" dirty="0">
                <a:latin typeface="Calibri" panose="020F0502020204030204" pitchFamily="34" charset="0"/>
                <a:cs typeface="Calibri" panose="020F0502020204030204" pitchFamily="34" charset="0"/>
              </a:rPr>
              <a:t>("$</a:t>
            </a:r>
            <a:r>
              <a:rPr lang="en-US" altLang="zh-TW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second_etherwan_btn</a:t>
            </a:r>
            <a:r>
              <a:rPr lang="en-US" altLang="zh-TW" sz="1600" dirty="0">
                <a:latin typeface="Calibri" panose="020F0502020204030204" pitchFamily="34" charset="0"/>
                <a:cs typeface="Calibri" panose="020F0502020204030204" pitchFamily="34" charset="0"/>
              </a:rPr>
              <a:t>"),</a:t>
            </a:r>
          </a:p>
          <a:p>
            <a:r>
              <a:rPr lang="en-US" altLang="zh-TW" sz="1600" dirty="0">
                <a:latin typeface="Calibri" panose="020F0502020204030204" pitchFamily="34" charset="0"/>
                <a:cs typeface="Calibri" panose="020F0502020204030204" pitchFamily="34" charset="0"/>
              </a:rPr>
              <a:t>                         </a:t>
            </a:r>
            <a:r>
              <a:rPr lang="en-US" altLang="zh-TW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               "</a:t>
            </a:r>
            <a:r>
              <a:rPr lang="en-US" altLang="zh-TW" sz="1600" dirty="0">
                <a:latin typeface="Calibri" panose="020F0502020204030204" pitchFamily="34" charset="0"/>
                <a:cs typeface="Calibri" panose="020F0502020204030204" pitchFamily="34" charset="0"/>
              </a:rPr>
              <a:t>First": </a:t>
            </a:r>
            <a:r>
              <a:rPr lang="en-US" altLang="zh-TW" sz="16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VAR</a:t>
            </a:r>
            <a:r>
              <a:rPr lang="en-US" altLang="zh-TW" sz="1600" dirty="0">
                <a:latin typeface="Calibri" panose="020F0502020204030204" pitchFamily="34" charset="0"/>
                <a:cs typeface="Calibri" panose="020F0502020204030204" pitchFamily="34" charset="0"/>
              </a:rPr>
              <a:t>("$</a:t>
            </a:r>
            <a:r>
              <a:rPr lang="en-US" altLang="zh-TW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first_etherwan_btn</a:t>
            </a:r>
            <a:r>
              <a:rPr lang="en-US" altLang="zh-TW" sz="1600" dirty="0">
                <a:latin typeface="Calibri" panose="020F0502020204030204" pitchFamily="34" charset="0"/>
                <a:cs typeface="Calibri" panose="020F0502020204030204" pitchFamily="34" charset="0"/>
              </a:rPr>
              <a:t>"),</a:t>
            </a:r>
          </a:p>
          <a:p>
            <a:r>
              <a:rPr lang="en-US" altLang="zh-TW" sz="1600" dirty="0">
                <a:latin typeface="Calibri" panose="020F0502020204030204" pitchFamily="34" charset="0"/>
                <a:cs typeface="Calibri" panose="020F0502020204030204" pitchFamily="34" charset="0"/>
              </a:rPr>
              <a:t>                         </a:t>
            </a:r>
            <a:r>
              <a:rPr lang="en-US" altLang="zh-TW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               "</a:t>
            </a:r>
            <a:r>
              <a:rPr lang="en-US" altLang="zh-TW" sz="1600" dirty="0">
                <a:latin typeface="Calibri" panose="020F0502020204030204" pitchFamily="34" charset="0"/>
                <a:cs typeface="Calibri" panose="020F0502020204030204" pitchFamily="34" charset="0"/>
              </a:rPr>
              <a:t>Second": </a:t>
            </a:r>
            <a:r>
              <a:rPr lang="en-US" altLang="zh-TW" sz="16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VAR</a:t>
            </a:r>
            <a:r>
              <a:rPr lang="en-US" altLang="zh-TW" sz="1600" dirty="0">
                <a:latin typeface="Calibri" panose="020F0502020204030204" pitchFamily="34" charset="0"/>
                <a:cs typeface="Calibri" panose="020F0502020204030204" pitchFamily="34" charset="0"/>
              </a:rPr>
              <a:t>("$</a:t>
            </a:r>
            <a:r>
              <a:rPr lang="en-US" altLang="zh-TW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second_etherwan_btn</a:t>
            </a:r>
            <a:r>
              <a:rPr lang="en-US" altLang="zh-TW" sz="1600" dirty="0">
                <a:latin typeface="Calibri" panose="020F0502020204030204" pitchFamily="34" charset="0"/>
                <a:cs typeface="Calibri" panose="020F0502020204030204" pitchFamily="34" charset="0"/>
              </a:rPr>
              <a:t>")</a:t>
            </a:r>
          </a:p>
          <a:p>
            <a:r>
              <a:rPr lang="en-US" altLang="zh-TW" sz="1600" dirty="0">
                <a:latin typeface="Calibri" panose="020F0502020204030204" pitchFamily="34" charset="0"/>
                <a:cs typeface="Calibri" panose="020F0502020204030204" pitchFamily="34" charset="0"/>
              </a:rPr>
              <a:t>                       </a:t>
            </a:r>
            <a:r>
              <a:rPr lang="en-US" altLang="zh-TW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              }</a:t>
            </a:r>
            <a:endParaRPr lang="en-US" altLang="zh-TW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883920" y="2875423"/>
            <a:ext cx="274619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500" b="1" dirty="0" smtClean="0"/>
              <a:t>In Test Scripts Module:</a:t>
            </a:r>
            <a:endParaRPr lang="zh-TW" altLang="en-US" sz="1500" b="1" dirty="0" err="1" smtClean="0"/>
          </a:p>
        </p:txBody>
      </p:sp>
    </p:spTree>
    <p:extLst>
      <p:ext uri="{BB962C8B-B14F-4D97-AF65-F5344CB8AC3E}">
        <p14:creationId xmlns:p14="http://schemas.microsoft.com/office/powerpoint/2010/main" val="35534206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561817" y="215364"/>
            <a:ext cx="6891067" cy="648896"/>
          </a:xfrm>
        </p:spPr>
        <p:txBody>
          <a:bodyPr/>
          <a:lstStyle/>
          <a:p>
            <a:r>
              <a:rPr lang="en-US" altLang="zh-TW" dirty="0" smtClean="0"/>
              <a:t>Exercise</a:t>
            </a:r>
            <a:endParaRPr lang="zh-TW" altLang="en-US" dirty="0"/>
          </a:p>
        </p:txBody>
      </p:sp>
      <p:sp>
        <p:nvSpPr>
          <p:cNvPr id="5" name="文字方塊 4"/>
          <p:cNvSpPr txBox="1"/>
          <p:nvPr/>
        </p:nvSpPr>
        <p:spPr>
          <a:xfrm>
            <a:off x="5660662" y="4045266"/>
            <a:ext cx="1405627" cy="3231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1500" dirty="0" smtClean="0"/>
              <a:t>192.168.1.100</a:t>
            </a:r>
            <a:endParaRPr lang="zh-TW" altLang="en-US" sz="1500" dirty="0" err="1" smtClean="0"/>
          </a:p>
        </p:txBody>
      </p:sp>
      <p:sp>
        <p:nvSpPr>
          <p:cNvPr id="7" name="文字方塊 6"/>
          <p:cNvSpPr txBox="1"/>
          <p:nvPr/>
        </p:nvSpPr>
        <p:spPr>
          <a:xfrm>
            <a:off x="5175446" y="3558622"/>
            <a:ext cx="506870" cy="3231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TW" sz="1500" dirty="0" smtClean="0"/>
              <a:t>192</a:t>
            </a:r>
            <a:endParaRPr lang="zh-TW" altLang="en-US" sz="1500" dirty="0" err="1" smtClean="0"/>
          </a:p>
        </p:txBody>
      </p:sp>
      <p:sp>
        <p:nvSpPr>
          <p:cNvPr id="8" name="文字方塊 7"/>
          <p:cNvSpPr txBox="1"/>
          <p:nvPr/>
        </p:nvSpPr>
        <p:spPr>
          <a:xfrm>
            <a:off x="5731734" y="3558622"/>
            <a:ext cx="506870" cy="3231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TW" sz="1500" dirty="0" smtClean="0"/>
              <a:t>168</a:t>
            </a:r>
            <a:endParaRPr lang="zh-TW" altLang="en-US" sz="1500" dirty="0" err="1" smtClean="0"/>
          </a:p>
        </p:txBody>
      </p:sp>
      <p:sp>
        <p:nvSpPr>
          <p:cNvPr id="9" name="文字方塊 8"/>
          <p:cNvSpPr txBox="1"/>
          <p:nvPr/>
        </p:nvSpPr>
        <p:spPr>
          <a:xfrm>
            <a:off x="6332987" y="3558622"/>
            <a:ext cx="507600" cy="3231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500" dirty="0" smtClean="0"/>
              <a:t>1</a:t>
            </a:r>
            <a:endParaRPr lang="zh-TW" altLang="en-US" sz="1500" dirty="0" err="1" smtClean="0"/>
          </a:p>
        </p:txBody>
      </p:sp>
      <p:sp>
        <p:nvSpPr>
          <p:cNvPr id="10" name="文字方塊 9"/>
          <p:cNvSpPr txBox="1"/>
          <p:nvPr/>
        </p:nvSpPr>
        <p:spPr>
          <a:xfrm>
            <a:off x="6895675" y="3558622"/>
            <a:ext cx="506870" cy="3231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TW" sz="1500" dirty="0" smtClean="0"/>
              <a:t>100</a:t>
            </a:r>
            <a:endParaRPr lang="zh-TW" altLang="en-US" sz="1500" dirty="0" err="1" smtClean="0"/>
          </a:p>
        </p:txBody>
      </p:sp>
      <p:sp>
        <p:nvSpPr>
          <p:cNvPr id="11" name="文字方塊 10"/>
          <p:cNvSpPr txBox="1"/>
          <p:nvPr/>
        </p:nvSpPr>
        <p:spPr>
          <a:xfrm>
            <a:off x="5301453" y="3274527"/>
            <a:ext cx="31611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500" b="1" dirty="0" smtClean="0"/>
              <a:t>a</a:t>
            </a:r>
            <a:endParaRPr lang="zh-TW" altLang="en-US" sz="1500" b="1" dirty="0" err="1" smtClean="0"/>
          </a:p>
        </p:txBody>
      </p:sp>
      <p:sp>
        <p:nvSpPr>
          <p:cNvPr id="12" name="文字方塊 11"/>
          <p:cNvSpPr txBox="1"/>
          <p:nvPr/>
        </p:nvSpPr>
        <p:spPr>
          <a:xfrm>
            <a:off x="5853725" y="3274527"/>
            <a:ext cx="31611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500" b="1" dirty="0" smtClean="0"/>
              <a:t>b</a:t>
            </a:r>
            <a:endParaRPr lang="zh-TW" altLang="en-US" sz="1500" b="1" dirty="0" err="1" smtClean="0"/>
          </a:p>
        </p:txBody>
      </p:sp>
      <p:sp>
        <p:nvSpPr>
          <p:cNvPr id="13" name="文字方塊 12"/>
          <p:cNvSpPr txBox="1"/>
          <p:nvPr/>
        </p:nvSpPr>
        <p:spPr>
          <a:xfrm>
            <a:off x="6438033" y="3273367"/>
            <a:ext cx="31611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500" b="1" dirty="0" smtClean="0"/>
              <a:t>c</a:t>
            </a:r>
            <a:endParaRPr lang="zh-TW" altLang="en-US" sz="1500" b="1" dirty="0" err="1" smtClean="0"/>
          </a:p>
        </p:txBody>
      </p:sp>
      <p:sp>
        <p:nvSpPr>
          <p:cNvPr id="14" name="文字方塊 13"/>
          <p:cNvSpPr txBox="1"/>
          <p:nvPr/>
        </p:nvSpPr>
        <p:spPr>
          <a:xfrm>
            <a:off x="7023193" y="3272207"/>
            <a:ext cx="31611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500" b="1" dirty="0" smtClean="0"/>
              <a:t>d</a:t>
            </a:r>
            <a:endParaRPr lang="zh-TW" altLang="en-US" sz="1500" b="1" dirty="0" err="1" smtClean="0"/>
          </a:p>
        </p:txBody>
      </p:sp>
      <p:cxnSp>
        <p:nvCxnSpPr>
          <p:cNvPr id="15" name="直線接點 14"/>
          <p:cNvCxnSpPr/>
          <p:nvPr/>
        </p:nvCxnSpPr>
        <p:spPr>
          <a:xfrm>
            <a:off x="5154873" y="3881787"/>
            <a:ext cx="462692" cy="2482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/>
          <p:cNvCxnSpPr/>
          <p:nvPr/>
        </p:nvCxnSpPr>
        <p:spPr>
          <a:xfrm flipH="1">
            <a:off x="7066289" y="3881787"/>
            <a:ext cx="379352" cy="2501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03697" y="1072766"/>
            <a:ext cx="5231817" cy="1902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文字方塊 17"/>
          <p:cNvSpPr txBox="1"/>
          <p:nvPr/>
        </p:nvSpPr>
        <p:spPr>
          <a:xfrm>
            <a:off x="5603424" y="4319571"/>
            <a:ext cx="157607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500" b="1" dirty="0" err="1" smtClean="0"/>
              <a:t>server_address</a:t>
            </a:r>
            <a:endParaRPr lang="zh-TW" altLang="en-US" sz="1500" b="1" dirty="0" err="1" smtClean="0"/>
          </a:p>
        </p:txBody>
      </p:sp>
      <p:sp>
        <p:nvSpPr>
          <p:cNvPr id="19" name="文字方塊 18"/>
          <p:cNvSpPr txBox="1"/>
          <p:nvPr/>
        </p:nvSpPr>
        <p:spPr>
          <a:xfrm>
            <a:off x="109173" y="3071088"/>
            <a:ext cx="4324895" cy="17543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給一個 </a:t>
            </a:r>
            <a:r>
              <a:rPr lang="en-US" altLang="zh-TW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string, </a:t>
            </a:r>
            <a:r>
              <a:rPr lang="en-US" altLang="zh-TW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server_addr</a:t>
            </a:r>
            <a:r>
              <a:rPr lang="en-US" altLang="zh-TW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zh-TW" altLang="en-US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例如</a:t>
            </a:r>
            <a:endParaRPr lang="en-US" altLang="zh-TW" dirty="0" smtClean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zh-TW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server_addr</a:t>
            </a:r>
            <a:r>
              <a:rPr lang="en-US" altLang="zh-TW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= “192.168.1.100”</a:t>
            </a:r>
          </a:p>
          <a:p>
            <a:endParaRPr lang="en-US" altLang="zh-TW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zh-TW" alt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請</a:t>
            </a:r>
            <a:r>
              <a:rPr lang="zh-TW" altLang="en-US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寫一個 </a:t>
            </a:r>
            <a:r>
              <a:rPr lang="en-US" altLang="zh-TW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program, </a:t>
            </a:r>
            <a:r>
              <a:rPr lang="zh-TW" altLang="en-US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可以檢查</a:t>
            </a:r>
            <a:r>
              <a:rPr lang="zh-TW" alt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此 </a:t>
            </a:r>
            <a:r>
              <a:rPr lang="en-US" altLang="zh-TW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string </a:t>
            </a:r>
            <a:r>
              <a:rPr lang="zh-TW" altLang="en-US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是否是一個正確的 </a:t>
            </a:r>
            <a:r>
              <a:rPr lang="en-US" altLang="zh-TW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IPv4</a:t>
            </a:r>
            <a:r>
              <a:rPr lang="zh-TW" altLang="en-US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address</a:t>
            </a:r>
            <a:r>
              <a:rPr lang="zh-TW" altLang="en-US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，然後將 </a:t>
            </a:r>
            <a:r>
              <a:rPr lang="en-US" altLang="zh-TW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 </a:t>
            </a:r>
            <a:r>
              <a:rPr lang="zh-TW" altLang="en-US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個 </a:t>
            </a:r>
            <a:r>
              <a:rPr lang="en-US" altLang="zh-TW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numbers </a:t>
            </a:r>
            <a:r>
              <a:rPr lang="zh-TW" altLang="en-US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放在 </a:t>
            </a:r>
            <a:r>
              <a:rPr lang="en-US" altLang="zh-TW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 </a:t>
            </a:r>
            <a:r>
              <a:rPr lang="zh-TW" altLang="en-US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個變數中。</a:t>
            </a:r>
            <a:endParaRPr lang="en-US" altLang="zh-TW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0612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561817" y="215364"/>
            <a:ext cx="6891067" cy="648896"/>
          </a:xfrm>
        </p:spPr>
        <p:txBody>
          <a:bodyPr/>
          <a:lstStyle/>
          <a:p>
            <a:r>
              <a:rPr lang="en-US" altLang="zh-TW" dirty="0" smtClean="0"/>
              <a:t>Exercise</a:t>
            </a:r>
            <a:endParaRPr lang="zh-TW" altLang="en-US" dirty="0"/>
          </a:p>
        </p:txBody>
      </p:sp>
      <p:sp>
        <p:nvSpPr>
          <p:cNvPr id="19" name="文字方塊 18"/>
          <p:cNvSpPr txBox="1"/>
          <p:nvPr/>
        </p:nvSpPr>
        <p:spPr>
          <a:xfrm>
            <a:off x="682455" y="1129862"/>
            <a:ext cx="7554640" cy="37548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14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給一個 </a:t>
            </a:r>
            <a:r>
              <a:rPr lang="en-US" altLang="zh-TW" sz="14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string, </a:t>
            </a:r>
            <a:r>
              <a:rPr lang="zh-TW" altLang="en-US" sz="14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內容為</a:t>
            </a:r>
            <a:endParaRPr lang="en-US" altLang="zh-TW" sz="1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altLang="zh-TW" sz="1400" dirty="0" smtClean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zh-TW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nas10_0   Link </a:t>
            </a:r>
            <a:r>
              <a:rPr lang="en-US" altLang="zh-TW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encap:Ethernet</a:t>
            </a:r>
            <a:r>
              <a:rPr lang="en-US" altLang="zh-TW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lang="en-US" altLang="zh-TW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HWaddr</a:t>
            </a:r>
            <a:r>
              <a:rPr lang="en-US" altLang="zh-TW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EC:3E:B3:72:2A:C3</a:t>
            </a:r>
          </a:p>
          <a:p>
            <a:r>
              <a:rPr lang="en-US" altLang="zh-TW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</a:t>
            </a:r>
            <a:r>
              <a:rPr lang="en-US" altLang="zh-TW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inet</a:t>
            </a:r>
            <a:r>
              <a:rPr lang="en-US" altLang="zh-TW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addr:172.202.77.82  Bcast:172.202.77.255  Mask:255.255.255.0</a:t>
            </a:r>
          </a:p>
          <a:p>
            <a:r>
              <a:rPr lang="en-US" altLang="zh-TW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inet6 </a:t>
            </a:r>
            <a:r>
              <a:rPr lang="en-US" altLang="zh-TW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addr</a:t>
            </a:r>
            <a:r>
              <a:rPr lang="en-US" altLang="zh-TW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2001:b021:2d:206:ee3e:b3ff:fe72:2ac3/64 </a:t>
            </a:r>
            <a:r>
              <a:rPr lang="en-US" altLang="zh-TW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Scope:Global</a:t>
            </a:r>
            <a:endParaRPr lang="en-US" altLang="zh-TW" sz="1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zh-TW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inet6 </a:t>
            </a:r>
            <a:r>
              <a:rPr lang="en-US" altLang="zh-TW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addr</a:t>
            </a:r>
            <a:r>
              <a:rPr lang="en-US" altLang="zh-TW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2001:b021:2d:205:ee3e:b3ff:fe72:2ac3/64 </a:t>
            </a:r>
            <a:r>
              <a:rPr lang="en-US" altLang="zh-TW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Scope:Global</a:t>
            </a:r>
            <a:endParaRPr lang="en-US" altLang="zh-TW" sz="1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zh-TW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inet6 </a:t>
            </a:r>
            <a:r>
              <a:rPr lang="en-US" altLang="zh-TW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addr</a:t>
            </a:r>
            <a:r>
              <a:rPr lang="en-US" altLang="zh-TW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2001:b021:2d:207:ee3e:b3ff:fe72:2ac3/64 </a:t>
            </a:r>
            <a:r>
              <a:rPr lang="en-US" altLang="zh-TW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Scope:Global</a:t>
            </a:r>
            <a:endParaRPr lang="en-US" altLang="zh-TW" sz="1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zh-TW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inet6 </a:t>
            </a:r>
            <a:r>
              <a:rPr lang="en-US" altLang="zh-TW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addr</a:t>
            </a:r>
            <a:r>
              <a:rPr lang="en-US" altLang="zh-TW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2001:b021:2d:202:ee3e:b3ff:fe72:2ac3/64 </a:t>
            </a:r>
            <a:r>
              <a:rPr lang="en-US" altLang="zh-TW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Scope:Global</a:t>
            </a:r>
            <a:endParaRPr lang="en-US" altLang="zh-TW" sz="1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zh-TW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inet6 </a:t>
            </a:r>
            <a:r>
              <a:rPr lang="en-US" altLang="zh-TW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addr</a:t>
            </a:r>
            <a:r>
              <a:rPr lang="en-US" altLang="zh-TW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fe80::ee3e:b3ff:fe72:2ac3/64 </a:t>
            </a:r>
            <a:r>
              <a:rPr lang="en-US" altLang="zh-TW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Scope:Link</a:t>
            </a:r>
            <a:endParaRPr lang="en-US" altLang="zh-TW" sz="1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zh-TW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UP BROADCAST RUNNING PROMISC MULTICAST  MTU:1500  Metric:1</a:t>
            </a:r>
          </a:p>
          <a:p>
            <a:r>
              <a:rPr lang="en-US" altLang="zh-TW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RX packets:2540356 errors:0 dropped:0 overruns:0 frame:0</a:t>
            </a:r>
          </a:p>
          <a:p>
            <a:r>
              <a:rPr lang="en-US" altLang="zh-TW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TX packets:376143 errors:0 dropped:0 overruns:0 carrier:0</a:t>
            </a:r>
          </a:p>
          <a:p>
            <a:r>
              <a:rPr lang="en-US" altLang="zh-TW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collisions:0 txqueuelen:1000</a:t>
            </a:r>
          </a:p>
          <a:p>
            <a:r>
              <a:rPr lang="en-US" altLang="zh-TW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RX bytes:295576820 (281.8 </a:t>
            </a:r>
            <a:r>
              <a:rPr lang="en-US" altLang="zh-TW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MiB</a:t>
            </a:r>
            <a:r>
              <a:rPr lang="en-US" altLang="zh-TW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  TX bytes:49362314 (47.0 </a:t>
            </a:r>
            <a:r>
              <a:rPr lang="en-US" altLang="zh-TW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MiB</a:t>
            </a:r>
            <a:r>
              <a:rPr lang="en-US" altLang="zh-TW" sz="14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endParaRPr lang="en-US" altLang="zh-TW" sz="1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zh-TW" altLang="en-US" sz="14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請寫一個程式，從這個 </a:t>
            </a:r>
            <a:r>
              <a:rPr lang="en-US" altLang="zh-TW" sz="14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string </a:t>
            </a:r>
            <a:r>
              <a:rPr lang="zh-TW" altLang="en-US" sz="14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中，取出 </a:t>
            </a:r>
            <a:r>
              <a:rPr lang="en-US" altLang="zh-TW" sz="14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IPv4 address and subnet mask</a:t>
            </a:r>
            <a:r>
              <a:rPr lang="zh-TW" altLang="en-US" sz="14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，然後印出 </a:t>
            </a:r>
            <a:r>
              <a:rPr lang="en-US" altLang="zh-TW" sz="14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172.202.77.82/255.255.255.0</a:t>
            </a:r>
            <a:endParaRPr lang="en-US" altLang="zh-TW" sz="1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04676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61439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561817" y="215364"/>
            <a:ext cx="6891067" cy="648896"/>
          </a:xfrm>
        </p:spPr>
        <p:txBody>
          <a:bodyPr/>
          <a:lstStyle/>
          <a:p>
            <a:r>
              <a:rPr lang="en-US" altLang="zh-TW" dirty="0" smtClean="0"/>
              <a:t>Python Data Types</a:t>
            </a:r>
            <a:endParaRPr lang="zh-TW" altLang="en-US" dirty="0"/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592986" y="1133398"/>
            <a:ext cx="8302073" cy="377884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2800" b="1" dirty="0" smtClean="0"/>
              <a:t>tuple</a:t>
            </a:r>
          </a:p>
          <a:p>
            <a:pPr lvl="1"/>
            <a:r>
              <a:rPr lang="en-US" altLang="zh-TW" sz="24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 tuple can contain different data type</a:t>
            </a:r>
          </a:p>
          <a:p>
            <a:pPr lvl="1"/>
            <a:endParaRPr lang="en-US" altLang="zh-TW" sz="2400" dirty="0"/>
          </a:p>
          <a:p>
            <a:pPr lvl="1"/>
            <a:endParaRPr lang="en-US" altLang="zh-TW" sz="2400" dirty="0" smtClean="0"/>
          </a:p>
          <a:p>
            <a:pPr lvl="1"/>
            <a:r>
              <a:rPr lang="en-US" altLang="zh-TW" sz="24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Tuple Constructor</a:t>
            </a:r>
            <a:endParaRPr lang="en-US" altLang="zh-TW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1399106" y="2271387"/>
            <a:ext cx="621380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tuple1 = ("</a:t>
            </a:r>
            <a:r>
              <a:rPr lang="en-US" altLang="zh-TW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abc</a:t>
            </a:r>
            <a: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", 34, True, 40, "male")</a:t>
            </a:r>
            <a:endParaRPr lang="en-US" altLang="zh-TW" dirty="0" smtClean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1399106" y="3425840"/>
            <a:ext cx="621380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thistuple</a:t>
            </a:r>
            <a: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= tuple(("apple", "banana", "cherry"))</a:t>
            </a:r>
            <a:endParaRPr lang="en-US" altLang="zh-TW" dirty="0" smtClean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9106" y="3867863"/>
            <a:ext cx="3841533" cy="712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6688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561817" y="215364"/>
            <a:ext cx="6891067" cy="648896"/>
          </a:xfrm>
        </p:spPr>
        <p:txBody>
          <a:bodyPr/>
          <a:lstStyle/>
          <a:p>
            <a:r>
              <a:rPr lang="en-US" altLang="zh-TW" dirty="0" smtClean="0"/>
              <a:t>Python Data Types</a:t>
            </a:r>
            <a:endParaRPr lang="zh-TW" altLang="en-US" dirty="0"/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592986" y="1133398"/>
            <a:ext cx="8302073" cy="377884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2800" b="1" dirty="0" smtClean="0"/>
              <a:t>tuple</a:t>
            </a:r>
          </a:p>
          <a:p>
            <a:pPr lvl="1"/>
            <a:r>
              <a:rPr lang="en-US" altLang="zh-TW" sz="24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Access tuple</a:t>
            </a:r>
          </a:p>
          <a:p>
            <a:pPr lvl="1"/>
            <a:endParaRPr lang="en-US" altLang="zh-TW" sz="2400" dirty="0"/>
          </a:p>
          <a:p>
            <a:pPr lvl="1"/>
            <a:endParaRPr lang="en-US" altLang="zh-TW" sz="2400" dirty="0" smtClean="0"/>
          </a:p>
          <a:p>
            <a:pPr lvl="1"/>
            <a:endParaRPr lang="en-US" altLang="zh-TW" sz="2400" dirty="0" smtClean="0"/>
          </a:p>
          <a:p>
            <a:pPr lvl="1"/>
            <a:endParaRPr lang="en-US" altLang="zh-TW" sz="2400" dirty="0"/>
          </a:p>
        </p:txBody>
      </p:sp>
      <p:sp>
        <p:nvSpPr>
          <p:cNvPr id="7" name="文字方塊 6"/>
          <p:cNvSpPr txBox="1"/>
          <p:nvPr/>
        </p:nvSpPr>
        <p:spPr>
          <a:xfrm>
            <a:off x="1399106" y="2133159"/>
            <a:ext cx="621380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thistuple</a:t>
            </a:r>
            <a: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= ("apple", </a:t>
            </a:r>
            <a:r>
              <a:rPr lang="en-US" altLang="zh-TW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"banana"</a:t>
            </a:r>
            <a: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 "cherry")</a:t>
            </a:r>
            <a:b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print(</a:t>
            </a:r>
            <a:r>
              <a:rPr lang="en-US" altLang="zh-TW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thistuple</a:t>
            </a:r>
            <a: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[1])</a:t>
            </a:r>
            <a:endParaRPr lang="en-US" altLang="zh-TW" dirty="0" smtClean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1399106" y="3725869"/>
            <a:ext cx="621380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thistuple</a:t>
            </a:r>
            <a: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= ("apple", "banana", </a:t>
            </a:r>
            <a:r>
              <a:rPr lang="en-US" altLang="zh-TW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"cherry"</a:t>
            </a:r>
            <a: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</a:t>
            </a:r>
            <a:b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print(</a:t>
            </a:r>
            <a:r>
              <a:rPr lang="en-US" altLang="zh-TW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thistuple</a:t>
            </a:r>
            <a: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[-1])</a:t>
            </a:r>
            <a:endParaRPr lang="en-US" altLang="zh-TW" dirty="0" smtClean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9106" y="2884591"/>
            <a:ext cx="1390197" cy="791343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9106" y="4422135"/>
            <a:ext cx="1332722" cy="648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7220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561817" y="215364"/>
            <a:ext cx="6891067" cy="648896"/>
          </a:xfrm>
        </p:spPr>
        <p:txBody>
          <a:bodyPr/>
          <a:lstStyle/>
          <a:p>
            <a:r>
              <a:rPr lang="en-US" altLang="zh-TW" dirty="0" smtClean="0"/>
              <a:t>Python Data Types</a:t>
            </a:r>
            <a:endParaRPr lang="zh-TW" altLang="en-US" dirty="0"/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592986" y="1133398"/>
            <a:ext cx="8302073" cy="4010102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2800" b="1" dirty="0" smtClean="0"/>
              <a:t>tuple</a:t>
            </a:r>
          </a:p>
          <a:p>
            <a:pPr lvl="1"/>
            <a:r>
              <a:rPr lang="en-US" altLang="zh-TW" sz="24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Access tuple</a:t>
            </a:r>
          </a:p>
          <a:p>
            <a:pPr lvl="1"/>
            <a:endParaRPr lang="en-US" altLang="zh-TW" sz="2400" dirty="0"/>
          </a:p>
          <a:p>
            <a:pPr lvl="1"/>
            <a:endParaRPr lang="en-US" altLang="zh-TW" sz="2400" dirty="0" smtClean="0"/>
          </a:p>
          <a:p>
            <a:pPr lvl="1"/>
            <a:endParaRPr lang="en-US" altLang="zh-TW" sz="2400" dirty="0" smtClean="0"/>
          </a:p>
          <a:p>
            <a:pPr lvl="1"/>
            <a:endParaRPr lang="en-US" altLang="zh-TW" sz="2400" dirty="0"/>
          </a:p>
        </p:txBody>
      </p:sp>
      <p:sp>
        <p:nvSpPr>
          <p:cNvPr id="7" name="文字方塊 6"/>
          <p:cNvSpPr txBox="1"/>
          <p:nvPr/>
        </p:nvSpPr>
        <p:spPr>
          <a:xfrm>
            <a:off x="1399105" y="2133159"/>
            <a:ext cx="7383387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thistuple</a:t>
            </a:r>
            <a: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= ("apple", "banana", </a:t>
            </a:r>
            <a:r>
              <a:rPr lang="en-US" altLang="zh-TW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"cherry"</a:t>
            </a:r>
            <a: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 </a:t>
            </a:r>
            <a:r>
              <a:rPr lang="en-US" altLang="zh-TW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"orange"</a:t>
            </a:r>
            <a: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 </a:t>
            </a:r>
            <a:r>
              <a:rPr lang="en-US" altLang="zh-TW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"kiwi"</a:t>
            </a:r>
            <a: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 "melon", "mango")</a:t>
            </a:r>
            <a:b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print(</a:t>
            </a:r>
            <a:r>
              <a:rPr lang="en-US" altLang="zh-TW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thistuple</a:t>
            </a:r>
            <a: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[2:5])</a:t>
            </a:r>
            <a:endParaRPr lang="en-US" altLang="zh-TW" dirty="0" smtClean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1399105" y="3693970"/>
            <a:ext cx="7649201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thistuple</a:t>
            </a:r>
            <a: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= (</a:t>
            </a:r>
            <a:r>
              <a:rPr lang="en-US" altLang="zh-TW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"apple"</a:t>
            </a:r>
            <a: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 </a:t>
            </a:r>
            <a:r>
              <a:rPr lang="en-US" altLang="zh-TW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"banana"</a:t>
            </a:r>
            <a: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 </a:t>
            </a:r>
            <a:r>
              <a:rPr lang="en-US" altLang="zh-TW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"cherry"</a:t>
            </a:r>
            <a: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 </a:t>
            </a:r>
            <a:r>
              <a:rPr lang="en-US" altLang="zh-TW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"orange"</a:t>
            </a:r>
            <a: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 "kiwi", "melon", "mango")</a:t>
            </a:r>
            <a:b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print(</a:t>
            </a:r>
            <a:r>
              <a:rPr lang="en-US" altLang="zh-TW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thistuple</a:t>
            </a:r>
            <a: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[:4])</a:t>
            </a:r>
            <a:endParaRPr lang="en-US" altLang="zh-TW" dirty="0" smtClean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9106" y="2829425"/>
            <a:ext cx="5004137" cy="799842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9106" y="4380356"/>
            <a:ext cx="6235436" cy="763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3789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561817" y="215364"/>
            <a:ext cx="6891067" cy="648896"/>
          </a:xfrm>
        </p:spPr>
        <p:txBody>
          <a:bodyPr/>
          <a:lstStyle/>
          <a:p>
            <a:r>
              <a:rPr lang="en-US" altLang="zh-TW" dirty="0" smtClean="0"/>
              <a:t>Python Data Types</a:t>
            </a:r>
            <a:endParaRPr lang="zh-TW" altLang="en-US" dirty="0"/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592986" y="1133398"/>
            <a:ext cx="8302073" cy="4010102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2800" b="1" dirty="0" smtClean="0"/>
              <a:t>tuple</a:t>
            </a:r>
          </a:p>
          <a:p>
            <a:pPr lvl="1"/>
            <a:r>
              <a:rPr lang="en-US" altLang="zh-TW" sz="24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Change Tuple Values, </a:t>
            </a:r>
            <a:r>
              <a:rPr lang="en-US" altLang="zh-TW" sz="2400" dirty="0" smtClean="0">
                <a:solidFill>
                  <a:srgbClr val="FF2837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indirectly</a:t>
            </a:r>
          </a:p>
          <a:p>
            <a:pPr lvl="1"/>
            <a:endParaRPr lang="en-US" altLang="zh-TW" sz="2400" dirty="0"/>
          </a:p>
          <a:p>
            <a:pPr lvl="1"/>
            <a:endParaRPr lang="en-US" altLang="zh-TW" sz="2400" dirty="0" smtClean="0"/>
          </a:p>
          <a:p>
            <a:pPr lvl="1"/>
            <a:endParaRPr lang="en-US" altLang="zh-TW" sz="2400" dirty="0" smtClean="0"/>
          </a:p>
          <a:p>
            <a:pPr lvl="1"/>
            <a:endParaRPr lang="en-US" altLang="zh-TW" sz="2400" dirty="0"/>
          </a:p>
        </p:txBody>
      </p:sp>
      <p:sp>
        <p:nvSpPr>
          <p:cNvPr id="7" name="文字方塊 6"/>
          <p:cNvSpPr txBox="1"/>
          <p:nvPr/>
        </p:nvSpPr>
        <p:spPr>
          <a:xfrm>
            <a:off x="1399105" y="2133159"/>
            <a:ext cx="7383387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E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x = ("apple", "banana", "cherry")</a:t>
            </a:r>
            <a:br>
              <a:rPr lang="es-E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s-E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y = </a:t>
            </a:r>
            <a:r>
              <a:rPr lang="es-ES" altLang="zh-TW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list</a:t>
            </a:r>
            <a:r>
              <a:rPr lang="es-E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(x)</a:t>
            </a:r>
            <a:br>
              <a:rPr lang="es-E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s-E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y[1] = "kiwi"</a:t>
            </a:r>
            <a:br>
              <a:rPr lang="es-E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s-E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x = </a:t>
            </a:r>
            <a:r>
              <a:rPr lang="es-ES" altLang="zh-TW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tuple</a:t>
            </a:r>
            <a:r>
              <a:rPr lang="es-E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(y)</a:t>
            </a:r>
            <a:br>
              <a:rPr lang="es-E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s-ES" altLang="zh-TW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print(x</a:t>
            </a:r>
            <a:r>
              <a:rPr lang="es-E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en-US" altLang="zh-TW" dirty="0" smtClean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9105" y="3749392"/>
            <a:ext cx="6322505" cy="1066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2034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561817" y="215364"/>
            <a:ext cx="6891067" cy="648896"/>
          </a:xfrm>
        </p:spPr>
        <p:txBody>
          <a:bodyPr/>
          <a:lstStyle/>
          <a:p>
            <a:r>
              <a:rPr lang="en-US" altLang="zh-TW" dirty="0" smtClean="0"/>
              <a:t>Python Data Types</a:t>
            </a:r>
            <a:endParaRPr lang="zh-TW" altLang="en-US" dirty="0"/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592986" y="1133398"/>
            <a:ext cx="8302073" cy="4010102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2800" b="1" dirty="0" smtClean="0"/>
              <a:t>tuple</a:t>
            </a:r>
          </a:p>
          <a:p>
            <a:pPr lvl="1"/>
            <a:r>
              <a:rPr lang="en-US" altLang="zh-TW" sz="24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Change Tuple Values, </a:t>
            </a:r>
            <a:r>
              <a:rPr lang="en-US" altLang="zh-TW" sz="2400" dirty="0" smtClean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indirectly</a:t>
            </a:r>
          </a:p>
          <a:p>
            <a:pPr lvl="1"/>
            <a:endParaRPr lang="en-US" altLang="zh-TW" sz="2400" dirty="0"/>
          </a:p>
          <a:p>
            <a:pPr lvl="1"/>
            <a:endParaRPr lang="en-US" altLang="zh-TW" sz="2400" dirty="0" smtClean="0"/>
          </a:p>
          <a:p>
            <a:pPr lvl="1"/>
            <a:endParaRPr lang="en-US" altLang="zh-TW" sz="2400" dirty="0" smtClean="0"/>
          </a:p>
          <a:p>
            <a:pPr lvl="1"/>
            <a:endParaRPr lang="en-US" altLang="zh-TW" sz="2400" dirty="0"/>
          </a:p>
        </p:txBody>
      </p:sp>
      <p:sp>
        <p:nvSpPr>
          <p:cNvPr id="7" name="文字方塊 6"/>
          <p:cNvSpPr txBox="1"/>
          <p:nvPr/>
        </p:nvSpPr>
        <p:spPr>
          <a:xfrm>
            <a:off x="1399105" y="2133159"/>
            <a:ext cx="7383387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thistuple</a:t>
            </a:r>
            <a: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= ("apple", "banana", "cherry")</a:t>
            </a:r>
            <a:b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y = ("orange",)</a:t>
            </a:r>
            <a:b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TW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thistuple</a:t>
            </a:r>
            <a: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+= y</a:t>
            </a:r>
            <a:b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/>
            </a:r>
            <a:b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print(</a:t>
            </a:r>
            <a:r>
              <a:rPr lang="en-US" altLang="zh-TW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thistuple</a:t>
            </a:r>
            <a: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en-US" altLang="zh-TW" dirty="0" smtClean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9807" y="3719700"/>
            <a:ext cx="7355185" cy="1071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491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561817" y="215364"/>
            <a:ext cx="6891067" cy="648896"/>
          </a:xfrm>
        </p:spPr>
        <p:txBody>
          <a:bodyPr/>
          <a:lstStyle/>
          <a:p>
            <a:r>
              <a:rPr lang="en-US" altLang="zh-TW" dirty="0" smtClean="0"/>
              <a:t>Python Data Types</a:t>
            </a:r>
            <a:endParaRPr lang="zh-TW" altLang="en-US" dirty="0"/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592986" y="1133398"/>
            <a:ext cx="8302073" cy="4010102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2800" b="1" dirty="0" smtClean="0"/>
              <a:t>tuple</a:t>
            </a:r>
          </a:p>
          <a:p>
            <a:pPr lvl="1"/>
            <a: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Unpacking a tuple</a:t>
            </a:r>
            <a:endParaRPr lang="en-US" altLang="zh-TW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endParaRPr lang="en-US" altLang="zh-TW" sz="2400" dirty="0" smtClean="0"/>
          </a:p>
          <a:p>
            <a:pPr lvl="1"/>
            <a:endParaRPr lang="en-US" altLang="zh-TW" sz="2400" dirty="0" smtClean="0"/>
          </a:p>
          <a:p>
            <a:pPr lvl="1"/>
            <a:endParaRPr lang="en-US" altLang="zh-TW" sz="2400" dirty="0"/>
          </a:p>
        </p:txBody>
      </p:sp>
      <p:sp>
        <p:nvSpPr>
          <p:cNvPr id="7" name="文字方塊 6"/>
          <p:cNvSpPr txBox="1"/>
          <p:nvPr/>
        </p:nvSpPr>
        <p:spPr>
          <a:xfrm>
            <a:off x="1399105" y="2133159"/>
            <a:ext cx="7383387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fruits = </a:t>
            </a:r>
            <a:r>
              <a:rPr lang="en-US" altLang="zh-TW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(“apple”,</a:t>
            </a:r>
            <a: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en-US" altLang="zh-TW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“banana”,</a:t>
            </a:r>
            <a: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en-US" altLang="zh-TW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“cherry”)</a:t>
            </a:r>
            <a: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/>
            </a:r>
            <a:b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TW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green, yellow, red) = </a:t>
            </a:r>
            <a:r>
              <a:rPr lang="en-US" altLang="zh-TW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fruits</a:t>
            </a:r>
            <a:r>
              <a:rPr lang="zh-TW" altLang="en-US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</a:t>
            </a:r>
            <a:r>
              <a:rPr lang="en-US" altLang="zh-TW" dirty="0" smtClean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#green, yellow and red are variables</a:t>
            </a:r>
            <a:r>
              <a:rPr lang="en-US" altLang="zh-TW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/>
            </a:r>
            <a:br>
              <a:rPr lang="en-US" altLang="zh-TW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TW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print(green</a:t>
            </a:r>
            <a: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</a:t>
            </a:r>
            <a:b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print(yellow)</a:t>
            </a:r>
            <a:b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print(red)</a:t>
            </a:r>
            <a:endParaRPr lang="en-US" altLang="zh-TW" dirty="0" smtClean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9105" y="3599024"/>
            <a:ext cx="1292963" cy="1555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7827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Zyxel colors 1">
      <a:dk1>
        <a:srgbClr val="000000"/>
      </a:dk1>
      <a:lt1>
        <a:sysClr val="window" lastClr="FFFFFF"/>
      </a:lt1>
      <a:dk2>
        <a:srgbClr val="333333"/>
      </a:dk2>
      <a:lt2>
        <a:srgbClr val="CCCCCC"/>
      </a:lt2>
      <a:accent1>
        <a:srgbClr val="FF2837"/>
      </a:accent1>
      <a:accent2>
        <a:srgbClr val="FF8900"/>
      </a:accent2>
      <a:accent3>
        <a:srgbClr val="FFC800"/>
      </a:accent3>
      <a:accent4>
        <a:srgbClr val="64BE00"/>
      </a:accent4>
      <a:accent5>
        <a:srgbClr val="00B2FF"/>
      </a:accent5>
      <a:accent6>
        <a:srgbClr val="666666"/>
      </a:accent6>
      <a:hlink>
        <a:srgbClr val="000000"/>
      </a:hlink>
      <a:folHlink>
        <a:srgbClr val="000000"/>
      </a:folHlink>
    </a:clrScheme>
    <a:fontScheme name="夏天">
      <a:majorFont>
        <a:latin typeface="Century Gothic"/>
        <a:ea typeface=""/>
        <a:cs typeface=""/>
        <a:font script="Jpan" typeface="ヒラギノ丸ゴ Pro W4"/>
        <a:font script="Hans" typeface="宋体"/>
        <a:font script="Hant" typeface="新細明體"/>
      </a:majorFont>
      <a:minorFont>
        <a:latin typeface="Century Gothic"/>
        <a:ea typeface=""/>
        <a:cs typeface=""/>
        <a:font script="Jpan" typeface="ヒラギノ丸ゴ Pro W4"/>
        <a:font script="Hans" typeface="宋体"/>
        <a:font script="Hant" typeface="新細明體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5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1500" dirty="0" err="1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45467</TotalTime>
  <Words>1951</Words>
  <Application>Microsoft Office PowerPoint</Application>
  <PresentationFormat>如螢幕大小 (16:9)</PresentationFormat>
  <Paragraphs>261</Paragraphs>
  <Slides>34</Slides>
  <Notes>12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34</vt:i4>
      </vt:variant>
    </vt:vector>
  </HeadingPairs>
  <TitlesOfParts>
    <vt:vector size="41" baseType="lpstr">
      <vt:lpstr>新細明體</vt:lpstr>
      <vt:lpstr>Arial</vt:lpstr>
      <vt:lpstr>Calibri</vt:lpstr>
      <vt:lpstr>Century Gothic</vt:lpstr>
      <vt:lpstr>Tahoma</vt:lpstr>
      <vt:lpstr>Wingdings</vt:lpstr>
      <vt:lpstr>Office Theme</vt:lpstr>
      <vt:lpstr>Python 教學</vt:lpstr>
      <vt:lpstr>Python Data Types</vt:lpstr>
      <vt:lpstr>Python Data Types</vt:lpstr>
      <vt:lpstr>Python Data Types</vt:lpstr>
      <vt:lpstr>Python Data Types</vt:lpstr>
      <vt:lpstr>Python Data Types</vt:lpstr>
      <vt:lpstr>Python Data Types</vt:lpstr>
      <vt:lpstr>Python Data Types</vt:lpstr>
      <vt:lpstr>Python Data Types</vt:lpstr>
      <vt:lpstr>Python Data Types</vt:lpstr>
      <vt:lpstr>Python Data Types</vt:lpstr>
      <vt:lpstr>Python Data Types</vt:lpstr>
      <vt:lpstr>Python Data Types</vt:lpstr>
      <vt:lpstr>Python Data Types</vt:lpstr>
      <vt:lpstr>Python Data Types</vt:lpstr>
      <vt:lpstr>Python Data Types</vt:lpstr>
      <vt:lpstr>Python Data Types</vt:lpstr>
      <vt:lpstr>Python Data Types</vt:lpstr>
      <vt:lpstr>Python Data Types</vt:lpstr>
      <vt:lpstr>Python Data Types</vt:lpstr>
      <vt:lpstr>Python Data Types</vt:lpstr>
      <vt:lpstr>Python Data Types</vt:lpstr>
      <vt:lpstr>Python Data Types</vt:lpstr>
      <vt:lpstr>Python JSON</vt:lpstr>
      <vt:lpstr>PowerPoint 簡報</vt:lpstr>
      <vt:lpstr>Python JSON</vt:lpstr>
      <vt:lpstr>Python JSON</vt:lpstr>
      <vt:lpstr>Python JSON</vt:lpstr>
      <vt:lpstr>Python JSON</vt:lpstr>
      <vt:lpstr>Python JSON</vt:lpstr>
      <vt:lpstr>Python JSON</vt:lpstr>
      <vt:lpstr>Exercise</vt:lpstr>
      <vt:lpstr>Exercise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Emily Chan</dc:creator>
  <cp:lastModifiedBy>Lorin Yeh</cp:lastModifiedBy>
  <cp:revision>996</cp:revision>
  <dcterms:created xsi:type="dcterms:W3CDTF">2016-04-20T11:51:06Z</dcterms:created>
  <dcterms:modified xsi:type="dcterms:W3CDTF">2023-12-03T11:37:23Z</dcterms:modified>
</cp:coreProperties>
</file>